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
  </p:notesMasterIdLst>
  <p:handoutMasterIdLst>
    <p:handoutMasterId r:id="rId7"/>
  </p:handoutMasterIdLst>
  <p:sldIdLst>
    <p:sldId id="310" r:id="rId5"/>
  </p:sldIdLst>
  <p:sldSz cx="10691813" cy="15119350"/>
  <p:notesSz cx="9799638" cy="14355763"/>
  <p:embeddedFontLst>
    <p:embeddedFont>
      <p:font typeface="Poppins Black" panose="00000A00000000000000" pitchFamily="2" charset="0"/>
      <p:bold r:id="rId8"/>
      <p:boldItalic r:id="rId9"/>
    </p:embeddedFont>
    <p:embeddedFont>
      <p:font typeface="Poppins" panose="00000500000000000000" pitchFamily="2" charset="0"/>
      <p:regular r:id="rId10"/>
      <p:bold r:id="rId11"/>
      <p:italic r:id="rId12"/>
      <p:boldItalic r:id="rId13"/>
    </p:embeddedFont>
    <p:embeddedFont>
      <p:font typeface="Calibri" panose="020F0502020204030204" pitchFamily="34" charset="0"/>
      <p:regular r:id="rId14"/>
      <p:bold r:id="rId15"/>
      <p:italic r:id="rId16"/>
      <p:boldItalic r:id="rId17"/>
    </p:embeddedFont>
  </p:embeddedFontLst>
  <p:defaultTextStyle>
    <a:defPPr>
      <a:defRPr lang="fr-FR"/>
    </a:defPPr>
    <a:lvl1pPr marL="0" algn="l" defTabSz="1053480" rtl="0" eaLnBrk="1" latinLnBrk="0" hangingPunct="1">
      <a:defRPr sz="2074" kern="1200">
        <a:solidFill>
          <a:schemeClr val="tx1"/>
        </a:solidFill>
        <a:latin typeface="+mn-lt"/>
        <a:ea typeface="+mn-ea"/>
        <a:cs typeface="+mn-cs"/>
      </a:defRPr>
    </a:lvl1pPr>
    <a:lvl2pPr marL="526740" algn="l" defTabSz="1053480" rtl="0" eaLnBrk="1" latinLnBrk="0" hangingPunct="1">
      <a:defRPr sz="2074" kern="1200">
        <a:solidFill>
          <a:schemeClr val="tx1"/>
        </a:solidFill>
        <a:latin typeface="+mn-lt"/>
        <a:ea typeface="+mn-ea"/>
        <a:cs typeface="+mn-cs"/>
      </a:defRPr>
    </a:lvl2pPr>
    <a:lvl3pPr marL="1053480" algn="l" defTabSz="1053480" rtl="0" eaLnBrk="1" latinLnBrk="0" hangingPunct="1">
      <a:defRPr sz="2074" kern="1200">
        <a:solidFill>
          <a:schemeClr val="tx1"/>
        </a:solidFill>
        <a:latin typeface="+mn-lt"/>
        <a:ea typeface="+mn-ea"/>
        <a:cs typeface="+mn-cs"/>
      </a:defRPr>
    </a:lvl3pPr>
    <a:lvl4pPr marL="1580220" algn="l" defTabSz="1053480" rtl="0" eaLnBrk="1" latinLnBrk="0" hangingPunct="1">
      <a:defRPr sz="2074" kern="1200">
        <a:solidFill>
          <a:schemeClr val="tx1"/>
        </a:solidFill>
        <a:latin typeface="+mn-lt"/>
        <a:ea typeface="+mn-ea"/>
        <a:cs typeface="+mn-cs"/>
      </a:defRPr>
    </a:lvl4pPr>
    <a:lvl5pPr marL="2106960" algn="l" defTabSz="1053480" rtl="0" eaLnBrk="1" latinLnBrk="0" hangingPunct="1">
      <a:defRPr sz="2074" kern="1200">
        <a:solidFill>
          <a:schemeClr val="tx1"/>
        </a:solidFill>
        <a:latin typeface="+mn-lt"/>
        <a:ea typeface="+mn-ea"/>
        <a:cs typeface="+mn-cs"/>
      </a:defRPr>
    </a:lvl5pPr>
    <a:lvl6pPr marL="2633701" algn="l" defTabSz="1053480" rtl="0" eaLnBrk="1" latinLnBrk="0" hangingPunct="1">
      <a:defRPr sz="2074" kern="1200">
        <a:solidFill>
          <a:schemeClr val="tx1"/>
        </a:solidFill>
        <a:latin typeface="+mn-lt"/>
        <a:ea typeface="+mn-ea"/>
        <a:cs typeface="+mn-cs"/>
      </a:defRPr>
    </a:lvl6pPr>
    <a:lvl7pPr marL="3160441" algn="l" defTabSz="1053480" rtl="0" eaLnBrk="1" latinLnBrk="0" hangingPunct="1">
      <a:defRPr sz="2074" kern="1200">
        <a:solidFill>
          <a:schemeClr val="tx1"/>
        </a:solidFill>
        <a:latin typeface="+mn-lt"/>
        <a:ea typeface="+mn-ea"/>
        <a:cs typeface="+mn-cs"/>
      </a:defRPr>
    </a:lvl7pPr>
    <a:lvl8pPr marL="3687181" algn="l" defTabSz="1053480" rtl="0" eaLnBrk="1" latinLnBrk="0" hangingPunct="1">
      <a:defRPr sz="2074" kern="1200">
        <a:solidFill>
          <a:schemeClr val="tx1"/>
        </a:solidFill>
        <a:latin typeface="+mn-lt"/>
        <a:ea typeface="+mn-ea"/>
        <a:cs typeface="+mn-cs"/>
      </a:defRPr>
    </a:lvl8pPr>
    <a:lvl9pPr marL="4213921" algn="l" defTabSz="1053480" rtl="0" eaLnBrk="1" latinLnBrk="0" hangingPunct="1">
      <a:defRPr sz="207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5" clrIdx="0">
    <p:extLst>
      <p:ext uri="{19B8F6BF-5375-455C-9EA6-DF929625EA0E}">
        <p15:presenceInfo xmlns:p15="http://schemas.microsoft.com/office/powerpoint/2012/main" userId="a33eaa4d2e687e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E4A83"/>
    <a:srgbClr val="E60019"/>
    <a:srgbClr val="BD987A"/>
    <a:srgbClr val="A558A0"/>
    <a:srgbClr val="993D3F"/>
    <a:srgbClr val="E18B76"/>
    <a:srgbClr val="D18B8B"/>
    <a:srgbClr val="009099"/>
    <a:srgbClr val="6B1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43" autoAdjust="0"/>
    <p:restoredTop sz="93979" autoAdjust="0"/>
  </p:normalViewPr>
  <p:slideViewPr>
    <p:cSldViewPr snapToGrid="0">
      <p:cViewPr varScale="1">
        <p:scale>
          <a:sx n="75" d="100"/>
          <a:sy n="75" d="100"/>
        </p:scale>
        <p:origin x="3352" y="56"/>
      </p:cViewPr>
      <p:guideLst>
        <p:guide orient="horz" pos="4762"/>
        <p:guide pos="3368"/>
      </p:guideLst>
    </p:cSldViewPr>
  </p:slideViewPr>
  <p:outlineViewPr>
    <p:cViewPr>
      <p:scale>
        <a:sx n="33" d="100"/>
        <a:sy n="33" d="100"/>
      </p:scale>
      <p:origin x="0" y="-7948"/>
    </p:cViewPr>
  </p:outlineViewPr>
  <p:notesTextViewPr>
    <p:cViewPr>
      <p:scale>
        <a:sx n="3" d="2"/>
        <a:sy n="3" d="2"/>
      </p:scale>
      <p:origin x="0" y="0"/>
    </p:cViewPr>
  </p:notesTextViewPr>
  <p:sorterViewPr>
    <p:cViewPr>
      <p:scale>
        <a:sx n="100" d="100"/>
        <a:sy n="100" d="100"/>
      </p:scale>
      <p:origin x="0" y="-10332"/>
    </p:cViewPr>
  </p:sorterViewPr>
  <p:notesViewPr>
    <p:cSldViewPr snapToGrid="0" showGuides="1">
      <p:cViewPr varScale="1">
        <p:scale>
          <a:sx n="84" d="100"/>
          <a:sy n="84"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9.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S234548\AppData\Local\Microsoft\Windows\INetCache\Content.Outlook\D028D7AV\S&#233;rie-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S234548\AppData\Local\Microsoft\Windows\INetCache\Content.Outlook\D028D7AV\S&#233;rie-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840" b="0" i="0" u="none" strike="noStrike" kern="1200" spc="0" baseline="0">
                <a:solidFill>
                  <a:schemeClr val="tx1">
                    <a:lumMod val="65000"/>
                    <a:lumOff val="35000"/>
                  </a:schemeClr>
                </a:solidFill>
                <a:latin typeface="+mn-lt"/>
                <a:ea typeface="+mn-ea"/>
                <a:cs typeface="+mn-cs"/>
              </a:defRPr>
            </a:pPr>
            <a:r>
              <a:rPr lang="fr-FR" dirty="0"/>
              <a:t>Relative </a:t>
            </a:r>
            <a:r>
              <a:rPr lang="fr-FR" dirty="0" err="1"/>
              <a:t>attenuation</a:t>
            </a:r>
            <a:r>
              <a:rPr lang="fr-FR" dirty="0"/>
              <a:t> coefficients for </a:t>
            </a:r>
            <a:r>
              <a:rPr lang="fr-FR" baseline="30000" dirty="0"/>
              <a:t>137</a:t>
            </a:r>
            <a:r>
              <a:rPr lang="fr-FR" dirty="0"/>
              <a:t>Cs </a:t>
            </a:r>
            <a:endParaRPr lang="fr-FR" dirty="0" smtClean="0"/>
          </a:p>
          <a:p>
            <a:pPr>
              <a:defRPr/>
            </a:pPr>
            <a:r>
              <a:rPr lang="fr-FR" dirty="0" smtClean="0"/>
              <a:t>(</a:t>
            </a:r>
            <a:r>
              <a:rPr lang="fr-FR" dirty="0"/>
              <a:t>662 </a:t>
            </a:r>
            <a:r>
              <a:rPr lang="fr-FR" dirty="0" err="1"/>
              <a:t>keV</a:t>
            </a:r>
            <a:r>
              <a:rPr lang="fr-FR" dirty="0"/>
              <a:t>) </a:t>
            </a:r>
          </a:p>
        </c:rich>
      </c:tx>
      <c:layout>
        <c:manualLayout>
          <c:xMode val="edge"/>
          <c:yMode val="edge"/>
          <c:x val="0.14187166241918808"/>
          <c:y val="7.059493881103867E-3"/>
        </c:manualLayout>
      </c:layout>
      <c:overlay val="0"/>
      <c:spPr>
        <a:noFill/>
        <a:ln>
          <a:noFill/>
        </a:ln>
        <a:effectLst/>
      </c:spPr>
      <c:txPr>
        <a:bodyPr rot="0" spcFirstLastPara="1" vertOverflow="ellipsis" vert="horz" wrap="square" anchor="ctr" anchorCtr="0"/>
        <a:lstStyle/>
        <a:p>
          <a:pPr>
            <a:defRPr sz="8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0064056490441E-2"/>
          <c:y val="0.18656143043394438"/>
          <c:w val="0.85423340832395955"/>
          <c:h val="0.70818515697626694"/>
        </c:manualLayout>
      </c:layout>
      <c:scatterChart>
        <c:scatterStyle val="lineMarker"/>
        <c:varyColors val="0"/>
        <c:ser>
          <c:idx val="0"/>
          <c:order val="0"/>
          <c:tx>
            <c:strRef>
              <c:f>Synthèse!$A$35</c:f>
              <c:strCache>
                <c:ptCount val="1"/>
                <c:pt idx="0">
                  <c:v>Reference</c:v>
                </c:pt>
              </c:strCache>
            </c:strRef>
          </c:tx>
          <c:spPr>
            <a:ln w="25400" cap="rnd">
              <a:noFill/>
              <a:round/>
            </a:ln>
            <a:effectLst/>
          </c:spPr>
          <c:marker>
            <c:symbol val="plus"/>
            <c:size val="5"/>
            <c:spPr>
              <a:noFill/>
              <a:ln w="19050">
                <a:solidFill>
                  <a:schemeClr val="accent3"/>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Synthèse!$K$36:$K$45</c:f>
              <c:numCache>
                <c:formatCode>0.000</c:formatCode>
                <c:ptCount val="10"/>
                <c:pt idx="0">
                  <c:v>1.049116441039579</c:v>
                </c:pt>
                <c:pt idx="1">
                  <c:v>0.9739725701405535</c:v>
                </c:pt>
                <c:pt idx="2">
                  <c:v>1.0272497021824301</c:v>
                </c:pt>
                <c:pt idx="3">
                  <c:v>1.0821917446006148</c:v>
                </c:pt>
                <c:pt idx="4">
                  <c:v>1.0995692466533364</c:v>
                </c:pt>
                <c:pt idx="5">
                  <c:v>1.0520152440300208</c:v>
                </c:pt>
                <c:pt idx="6">
                  <c:v>0.82204949830239027</c:v>
                </c:pt>
                <c:pt idx="8">
                  <c:v>0.91570070696975114</c:v>
                </c:pt>
                <c:pt idx="9">
                  <c:v>0.97813484608132506</c:v>
                </c:pt>
              </c:numCache>
            </c:numRef>
          </c:yVal>
          <c:smooth val="0"/>
          <c:extLst>
            <c:ext xmlns:c16="http://schemas.microsoft.com/office/drawing/2014/chart" uri="{C3380CC4-5D6E-409C-BE32-E72D297353CC}">
              <c16:uniqueId val="{00000000-16C9-4076-B103-13741B53E388}"/>
            </c:ext>
          </c:extLst>
        </c:ser>
        <c:ser>
          <c:idx val="1"/>
          <c:order val="1"/>
          <c:tx>
            <c:strRef>
              <c:f>Synthèse!$B$46:$B$47</c:f>
              <c:strCache>
                <c:ptCount val="2"/>
                <c:pt idx="1">
                  <c:v>Matrix A</c:v>
                </c:pt>
              </c:strCache>
            </c:strRef>
          </c:tx>
          <c:spPr>
            <a:ln w="25400" cap="rnd">
              <a:noFill/>
              <a:round/>
            </a:ln>
            <a:effectLst/>
          </c:spPr>
          <c:marker>
            <c:symbol val="plus"/>
            <c:size val="5"/>
            <c:spPr>
              <a:noFill/>
              <a:ln w="19050">
                <a:solidFill>
                  <a:schemeClr val="accent2"/>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Synthèse!$K$48:$K$57</c:f>
              <c:numCache>
                <c:formatCode>0.000</c:formatCode>
                <c:ptCount val="10"/>
                <c:pt idx="0">
                  <c:v>1.1386999007113705</c:v>
                </c:pt>
                <c:pt idx="1">
                  <c:v>0.97527375364703528</c:v>
                </c:pt>
                <c:pt idx="2">
                  <c:v>0.97527375364703528</c:v>
                </c:pt>
                <c:pt idx="3">
                  <c:v>1.0651685518092837</c:v>
                </c:pt>
                <c:pt idx="4">
                  <c:v>0.91311065265370683</c:v>
                </c:pt>
                <c:pt idx="5">
                  <c:v>1.1084198226231958</c:v>
                </c:pt>
                <c:pt idx="6">
                  <c:v>0.9583124709749129</c:v>
                </c:pt>
                <c:pt idx="8">
                  <c:v>0.91590926429460695</c:v>
                </c:pt>
                <c:pt idx="9">
                  <c:v>0.94983182963885171</c:v>
                </c:pt>
              </c:numCache>
            </c:numRef>
          </c:yVal>
          <c:smooth val="0"/>
          <c:extLst>
            <c:ext xmlns:c16="http://schemas.microsoft.com/office/drawing/2014/chart" uri="{C3380CC4-5D6E-409C-BE32-E72D297353CC}">
              <c16:uniqueId val="{00000001-16C9-4076-B103-13741B53E388}"/>
            </c:ext>
          </c:extLst>
        </c:ser>
        <c:ser>
          <c:idx val="2"/>
          <c:order val="2"/>
          <c:tx>
            <c:strRef>
              <c:f>Synthèse!$A$59</c:f>
              <c:strCache>
                <c:ptCount val="1"/>
                <c:pt idx="0">
                  <c:v>Matrix B</c:v>
                </c:pt>
              </c:strCache>
            </c:strRef>
          </c:tx>
          <c:spPr>
            <a:ln w="25400" cap="rnd">
              <a:noFill/>
              <a:round/>
            </a:ln>
            <a:effectLst/>
          </c:spPr>
          <c:marker>
            <c:symbol val="plus"/>
            <c:size val="5"/>
            <c:spPr>
              <a:noFill/>
              <a:ln w="19050">
                <a:solidFill>
                  <a:schemeClr val="accent6"/>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Synthèse!$K$60:$K$69</c:f>
              <c:numCache>
                <c:formatCode>0.000</c:formatCode>
                <c:ptCount val="10"/>
                <c:pt idx="0">
                  <c:v>1.1082225320362076</c:v>
                </c:pt>
                <c:pt idx="1">
                  <c:v>0.96314316805854494</c:v>
                </c:pt>
                <c:pt idx="2">
                  <c:v>0.96640053157849692</c:v>
                </c:pt>
                <c:pt idx="3">
                  <c:v>1.0586431439844113</c:v>
                </c:pt>
                <c:pt idx="4">
                  <c:v>0.88963039589235471</c:v>
                </c:pt>
                <c:pt idx="5">
                  <c:v>0.97868967576740706</c:v>
                </c:pt>
                <c:pt idx="6">
                  <c:v>0.96240285816764681</c:v>
                </c:pt>
                <c:pt idx="8">
                  <c:v>1.095658638529321</c:v>
                </c:pt>
                <c:pt idx="9">
                  <c:v>0.97720905598561059</c:v>
                </c:pt>
              </c:numCache>
            </c:numRef>
          </c:yVal>
          <c:smooth val="0"/>
          <c:extLst>
            <c:ext xmlns:c16="http://schemas.microsoft.com/office/drawing/2014/chart" uri="{C3380CC4-5D6E-409C-BE32-E72D297353CC}">
              <c16:uniqueId val="{00000002-16C9-4076-B103-13741B53E388}"/>
            </c:ext>
          </c:extLst>
        </c:ser>
        <c:ser>
          <c:idx val="3"/>
          <c:order val="3"/>
          <c:spPr>
            <a:ln w="12700" cap="rnd">
              <a:solidFill>
                <a:schemeClr val="tx2"/>
              </a:solidFill>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Synthèse!$L$36:$L$45</c:f>
              <c:numCache>
                <c:formatCode>General</c:formatCode>
                <c:ptCount val="10"/>
                <c:pt idx="0">
                  <c:v>1</c:v>
                </c:pt>
                <c:pt idx="1">
                  <c:v>1</c:v>
                </c:pt>
                <c:pt idx="2">
                  <c:v>1</c:v>
                </c:pt>
                <c:pt idx="3">
                  <c:v>1</c:v>
                </c:pt>
                <c:pt idx="4">
                  <c:v>1</c:v>
                </c:pt>
                <c:pt idx="5">
                  <c:v>1</c:v>
                </c:pt>
                <c:pt idx="6">
                  <c:v>1</c:v>
                </c:pt>
                <c:pt idx="7">
                  <c:v>1</c:v>
                </c:pt>
                <c:pt idx="8">
                  <c:v>1</c:v>
                </c:pt>
                <c:pt idx="9">
                  <c:v>1</c:v>
                </c:pt>
              </c:numCache>
            </c:numRef>
          </c:yVal>
          <c:smooth val="0"/>
          <c:extLst>
            <c:ext xmlns:c16="http://schemas.microsoft.com/office/drawing/2014/chart" uri="{C3380CC4-5D6E-409C-BE32-E72D297353CC}">
              <c16:uniqueId val="{00000003-16C9-4076-B103-13741B53E388}"/>
            </c:ext>
          </c:extLst>
        </c:ser>
        <c:ser>
          <c:idx val="4"/>
          <c:order val="4"/>
          <c:spPr>
            <a:ln w="12700" cap="rnd">
              <a:solidFill>
                <a:schemeClr val="accent1"/>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Synthèse!$N$36:$N$45</c:f>
              <c:numCache>
                <c:formatCode>0.0000</c:formatCode>
                <c:ptCount val="10"/>
                <c:pt idx="0">
                  <c:v>1.0883588834960445</c:v>
                </c:pt>
                <c:pt idx="1">
                  <c:v>1.0883588834960445</c:v>
                </c:pt>
                <c:pt idx="2">
                  <c:v>1.0883588834960445</c:v>
                </c:pt>
                <c:pt idx="3">
                  <c:v>1.0883588834960445</c:v>
                </c:pt>
                <c:pt idx="4">
                  <c:v>1.0883588834960445</c:v>
                </c:pt>
                <c:pt idx="5">
                  <c:v>1.0883588834960445</c:v>
                </c:pt>
                <c:pt idx="6">
                  <c:v>1.0883588834960445</c:v>
                </c:pt>
                <c:pt idx="7">
                  <c:v>1.0883588834960445</c:v>
                </c:pt>
                <c:pt idx="8">
                  <c:v>1.0883588834960445</c:v>
                </c:pt>
                <c:pt idx="9">
                  <c:v>1.0883588834960445</c:v>
                </c:pt>
              </c:numCache>
            </c:numRef>
          </c:yVal>
          <c:smooth val="0"/>
          <c:extLst>
            <c:ext xmlns:c16="http://schemas.microsoft.com/office/drawing/2014/chart" uri="{C3380CC4-5D6E-409C-BE32-E72D297353CC}">
              <c16:uniqueId val="{00000004-16C9-4076-B103-13741B53E388}"/>
            </c:ext>
          </c:extLst>
        </c:ser>
        <c:ser>
          <c:idx val="6"/>
          <c:order val="5"/>
          <c:spPr>
            <a:ln w="12700" cap="rnd">
              <a:solidFill>
                <a:schemeClr val="accent1"/>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Synthèse!$O$36:$O$45</c:f>
              <c:numCache>
                <c:formatCode>0.0000</c:formatCode>
                <c:ptCount val="10"/>
                <c:pt idx="0">
                  <c:v>0.91164111650395563</c:v>
                </c:pt>
                <c:pt idx="1">
                  <c:v>0.91164111650395563</c:v>
                </c:pt>
                <c:pt idx="2">
                  <c:v>0.91164111650395563</c:v>
                </c:pt>
                <c:pt idx="3">
                  <c:v>0.91164111650395563</c:v>
                </c:pt>
                <c:pt idx="4">
                  <c:v>0.91164111650395563</c:v>
                </c:pt>
                <c:pt idx="5">
                  <c:v>0.91164111650395563</c:v>
                </c:pt>
                <c:pt idx="6">
                  <c:v>0.91164111650395563</c:v>
                </c:pt>
                <c:pt idx="7">
                  <c:v>0.91164111650395563</c:v>
                </c:pt>
                <c:pt idx="8">
                  <c:v>0.91164111650395563</c:v>
                </c:pt>
                <c:pt idx="9">
                  <c:v>0.91164111650395563</c:v>
                </c:pt>
              </c:numCache>
            </c:numRef>
          </c:yVal>
          <c:smooth val="0"/>
          <c:extLst>
            <c:ext xmlns:c16="http://schemas.microsoft.com/office/drawing/2014/chart" uri="{C3380CC4-5D6E-409C-BE32-E72D297353CC}">
              <c16:uniqueId val="{00000005-16C9-4076-B103-13741B53E388}"/>
            </c:ext>
          </c:extLst>
        </c:ser>
        <c:ser>
          <c:idx val="7"/>
          <c:order val="6"/>
          <c:spPr>
            <a:ln w="12700" cap="rnd">
              <a:solidFill>
                <a:srgbClr val="FFC000"/>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Synthèse!$N$48:$N$57</c:f>
              <c:numCache>
                <c:formatCode>0.0000</c:formatCode>
                <c:ptCount val="10"/>
                <c:pt idx="0">
                  <c:v>1.0831699622494995</c:v>
                </c:pt>
                <c:pt idx="1">
                  <c:v>1.0831699622494995</c:v>
                </c:pt>
                <c:pt idx="2">
                  <c:v>1.0831699622494995</c:v>
                </c:pt>
                <c:pt idx="3">
                  <c:v>1.0831699622494995</c:v>
                </c:pt>
                <c:pt idx="4">
                  <c:v>1.0831699622494995</c:v>
                </c:pt>
                <c:pt idx="5">
                  <c:v>1.0831699622494995</c:v>
                </c:pt>
                <c:pt idx="6">
                  <c:v>1.0831699622494995</c:v>
                </c:pt>
                <c:pt idx="7">
                  <c:v>1.0831699622494995</c:v>
                </c:pt>
                <c:pt idx="8">
                  <c:v>1.0831699622494995</c:v>
                </c:pt>
                <c:pt idx="9">
                  <c:v>1.0831699622494995</c:v>
                </c:pt>
              </c:numCache>
            </c:numRef>
          </c:yVal>
          <c:smooth val="0"/>
          <c:extLst>
            <c:ext xmlns:c16="http://schemas.microsoft.com/office/drawing/2014/chart" uri="{C3380CC4-5D6E-409C-BE32-E72D297353CC}">
              <c16:uniqueId val="{00000006-16C9-4076-B103-13741B53E388}"/>
            </c:ext>
          </c:extLst>
        </c:ser>
        <c:ser>
          <c:idx val="8"/>
          <c:order val="7"/>
          <c:spPr>
            <a:ln w="12700" cap="rnd">
              <a:solidFill>
                <a:srgbClr val="FFC000"/>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Synthèse!$O$48:$O$57</c:f>
              <c:numCache>
                <c:formatCode>0.0000</c:formatCode>
                <c:ptCount val="10"/>
                <c:pt idx="0">
                  <c:v>0.91683003775050054</c:v>
                </c:pt>
                <c:pt idx="1">
                  <c:v>0.91683003775050054</c:v>
                </c:pt>
                <c:pt idx="2">
                  <c:v>0.91683003775050054</c:v>
                </c:pt>
                <c:pt idx="3">
                  <c:v>0.91683003775050054</c:v>
                </c:pt>
                <c:pt idx="4">
                  <c:v>0.91683003775050054</c:v>
                </c:pt>
                <c:pt idx="5">
                  <c:v>0.91683003775050054</c:v>
                </c:pt>
                <c:pt idx="6">
                  <c:v>0.91683003775050054</c:v>
                </c:pt>
                <c:pt idx="7">
                  <c:v>0.91683003775050054</c:v>
                </c:pt>
                <c:pt idx="8">
                  <c:v>0.91683003775050054</c:v>
                </c:pt>
                <c:pt idx="9">
                  <c:v>0.91683003775050054</c:v>
                </c:pt>
              </c:numCache>
            </c:numRef>
          </c:yVal>
          <c:smooth val="0"/>
          <c:extLst>
            <c:ext xmlns:c16="http://schemas.microsoft.com/office/drawing/2014/chart" uri="{C3380CC4-5D6E-409C-BE32-E72D297353CC}">
              <c16:uniqueId val="{00000007-16C9-4076-B103-13741B53E388}"/>
            </c:ext>
          </c:extLst>
        </c:ser>
        <c:ser>
          <c:idx val="9"/>
          <c:order val="8"/>
          <c:spPr>
            <a:ln w="12700" cap="rnd">
              <a:solidFill>
                <a:schemeClr val="accent6"/>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Synthèse!$N$60:$N$69</c:f>
              <c:numCache>
                <c:formatCode>0.0000</c:formatCode>
                <c:ptCount val="10"/>
                <c:pt idx="0">
                  <c:v>1.0719006361878682</c:v>
                </c:pt>
                <c:pt idx="1">
                  <c:v>1.0719006361878682</c:v>
                </c:pt>
                <c:pt idx="2">
                  <c:v>1.0719006361878682</c:v>
                </c:pt>
                <c:pt idx="3">
                  <c:v>1.0719006361878682</c:v>
                </c:pt>
                <c:pt idx="4">
                  <c:v>1.0719006361878682</c:v>
                </c:pt>
                <c:pt idx="5">
                  <c:v>1.0719006361878682</c:v>
                </c:pt>
                <c:pt idx="6">
                  <c:v>1.0719006361878682</c:v>
                </c:pt>
                <c:pt idx="7">
                  <c:v>1.0719006361878682</c:v>
                </c:pt>
                <c:pt idx="8">
                  <c:v>1.0719006361878682</c:v>
                </c:pt>
                <c:pt idx="9">
                  <c:v>1.0719006361878682</c:v>
                </c:pt>
              </c:numCache>
            </c:numRef>
          </c:yVal>
          <c:smooth val="0"/>
          <c:extLst>
            <c:ext xmlns:c16="http://schemas.microsoft.com/office/drawing/2014/chart" uri="{C3380CC4-5D6E-409C-BE32-E72D297353CC}">
              <c16:uniqueId val="{00000008-16C9-4076-B103-13741B53E388}"/>
            </c:ext>
          </c:extLst>
        </c:ser>
        <c:ser>
          <c:idx val="10"/>
          <c:order val="9"/>
          <c:spPr>
            <a:ln w="12700" cap="rnd">
              <a:solidFill>
                <a:schemeClr val="accent6"/>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Synthèse!$O$60:$O$69</c:f>
              <c:numCache>
                <c:formatCode>0.0000</c:formatCode>
                <c:ptCount val="10"/>
                <c:pt idx="0">
                  <c:v>0.92809936381213165</c:v>
                </c:pt>
                <c:pt idx="1">
                  <c:v>0.92809936381213165</c:v>
                </c:pt>
                <c:pt idx="2">
                  <c:v>0.92809936381213165</c:v>
                </c:pt>
                <c:pt idx="3">
                  <c:v>0.92809936381213165</c:v>
                </c:pt>
                <c:pt idx="4">
                  <c:v>0.92809936381213165</c:v>
                </c:pt>
                <c:pt idx="5">
                  <c:v>0.92809936381213165</c:v>
                </c:pt>
                <c:pt idx="6">
                  <c:v>0.92809936381213165</c:v>
                </c:pt>
                <c:pt idx="7">
                  <c:v>0.92809936381213165</c:v>
                </c:pt>
                <c:pt idx="8">
                  <c:v>0.92809936381213165</c:v>
                </c:pt>
                <c:pt idx="9">
                  <c:v>0.92809936381213165</c:v>
                </c:pt>
              </c:numCache>
            </c:numRef>
          </c:yVal>
          <c:smooth val="0"/>
          <c:extLst>
            <c:ext xmlns:c16="http://schemas.microsoft.com/office/drawing/2014/chart" uri="{C3380CC4-5D6E-409C-BE32-E72D297353CC}">
              <c16:uniqueId val="{00000009-16C9-4076-B103-13741B53E388}"/>
            </c:ext>
          </c:extLst>
        </c:ser>
        <c:dLbls>
          <c:showLegendKey val="0"/>
          <c:showVal val="0"/>
          <c:showCatName val="0"/>
          <c:showSerName val="0"/>
          <c:showPercent val="0"/>
          <c:showBubbleSize val="0"/>
        </c:dLbls>
        <c:axId val="547724840"/>
        <c:axId val="629899128"/>
      </c:scatterChart>
      <c:valAx>
        <c:axId val="547724840"/>
        <c:scaling>
          <c:orientation val="minMax"/>
          <c:max val="11"/>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29899128"/>
        <c:crosses val="autoZero"/>
        <c:crossBetween val="midCat"/>
      </c:valAx>
      <c:valAx>
        <c:axId val="629899128"/>
        <c:scaling>
          <c:orientation val="minMax"/>
          <c:max val="1.3"/>
          <c:min val="0.70000000000000007"/>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47724840"/>
        <c:crosses val="autoZero"/>
        <c:crossBetween val="midCat"/>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sz="7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r>
              <a:rPr lang="fr-FR" dirty="0"/>
              <a:t>Relative </a:t>
            </a:r>
            <a:r>
              <a:rPr lang="fr-FR" dirty="0" err="1"/>
              <a:t>attenuation</a:t>
            </a:r>
            <a:r>
              <a:rPr lang="fr-FR" dirty="0"/>
              <a:t> coefficients for </a:t>
            </a:r>
            <a:r>
              <a:rPr lang="fr-FR" baseline="30000" dirty="0" smtClean="0"/>
              <a:t>210</a:t>
            </a:r>
            <a:r>
              <a:rPr lang="fr-FR" dirty="0" smtClean="0"/>
              <a:t>Pb (46.54 </a:t>
            </a:r>
            <a:r>
              <a:rPr lang="fr-FR" dirty="0" err="1"/>
              <a:t>keV</a:t>
            </a:r>
            <a:r>
              <a:rPr lang="fr-FR" dirty="0"/>
              <a:t>) </a:t>
            </a:r>
          </a:p>
        </c:rich>
      </c:tx>
      <c:layout>
        <c:manualLayout>
          <c:xMode val="edge"/>
          <c:yMode val="edge"/>
          <c:x val="0.14756693413716787"/>
          <c:y val="0"/>
        </c:manualLayout>
      </c:layout>
      <c:overlay val="0"/>
      <c:spPr>
        <a:noFill/>
        <a:ln>
          <a:noFill/>
        </a:ln>
        <a:effectLst/>
      </c:spPr>
      <c:txPr>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107364935087831E-2"/>
          <c:y val="0.20274398618327669"/>
          <c:w val="0.8718392001160099"/>
          <c:h val="0.68186063254097851"/>
        </c:manualLayout>
      </c:layout>
      <c:scatterChart>
        <c:scatterStyle val="lineMarker"/>
        <c:varyColors val="0"/>
        <c:ser>
          <c:idx val="0"/>
          <c:order val="0"/>
          <c:tx>
            <c:strRef>
              <c:f>Synthèse!$A$35</c:f>
              <c:strCache>
                <c:ptCount val="1"/>
                <c:pt idx="0">
                  <c:v>Reference</c:v>
                </c:pt>
              </c:strCache>
            </c:strRef>
          </c:tx>
          <c:spPr>
            <a:ln w="25400" cap="rnd">
              <a:noFill/>
              <a:round/>
            </a:ln>
            <a:effectLst/>
          </c:spPr>
          <c:marker>
            <c:symbol val="plus"/>
            <c:size val="5"/>
            <c:spPr>
              <a:noFill/>
              <a:ln w="19050">
                <a:solidFill>
                  <a:schemeClr val="accent3"/>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Synthèse!$Q$36:$Q$45</c:f>
              <c:numCache>
                <c:formatCode>0.000</c:formatCode>
                <c:ptCount val="10"/>
                <c:pt idx="0">
                  <c:v>1.0752047535712932</c:v>
                </c:pt>
                <c:pt idx="1">
                  <c:v>0.82339618961160388</c:v>
                </c:pt>
                <c:pt idx="2">
                  <c:v>1.3075034970716926</c:v>
                </c:pt>
                <c:pt idx="3">
                  <c:v>1.0468303315162601</c:v>
                </c:pt>
                <c:pt idx="4">
                  <c:v>0.82455473701407245</c:v>
                </c:pt>
                <c:pt idx="5">
                  <c:v>0.79029483525535849</c:v>
                </c:pt>
                <c:pt idx="6">
                  <c:v>1.2413007883592018</c:v>
                </c:pt>
                <c:pt idx="8">
                  <c:v>0.92683792197487069</c:v>
                </c:pt>
                <c:pt idx="9">
                  <c:v>0.96407694562564683</c:v>
                </c:pt>
              </c:numCache>
            </c:numRef>
          </c:yVal>
          <c:smooth val="0"/>
          <c:extLst>
            <c:ext xmlns:c16="http://schemas.microsoft.com/office/drawing/2014/chart" uri="{C3380CC4-5D6E-409C-BE32-E72D297353CC}">
              <c16:uniqueId val="{00000000-6659-4AA9-837D-EDBA91F9A3FE}"/>
            </c:ext>
          </c:extLst>
        </c:ser>
        <c:ser>
          <c:idx val="1"/>
          <c:order val="1"/>
          <c:tx>
            <c:strRef>
              <c:f>Synthèse!$B$46:$B$47</c:f>
              <c:strCache>
                <c:ptCount val="2"/>
                <c:pt idx="1">
                  <c:v>Matrix A</c:v>
                </c:pt>
              </c:strCache>
            </c:strRef>
          </c:tx>
          <c:spPr>
            <a:ln w="25400" cap="rnd">
              <a:noFill/>
              <a:round/>
            </a:ln>
            <a:effectLst/>
          </c:spPr>
          <c:marker>
            <c:symbol val="plus"/>
            <c:size val="5"/>
            <c:spPr>
              <a:noFill/>
              <a:ln w="19050">
                <a:solidFill>
                  <a:schemeClr val="accent2"/>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Synthèse!$Q$48:$Q$57</c:f>
              <c:numCache>
                <c:formatCode>0.000</c:formatCode>
                <c:ptCount val="10"/>
                <c:pt idx="0">
                  <c:v>1.0035896719717015</c:v>
                </c:pt>
                <c:pt idx="1">
                  <c:v>0.88437533540027236</c:v>
                </c:pt>
                <c:pt idx="3">
                  <c:v>1.0339388112400243</c:v>
                </c:pt>
                <c:pt idx="4">
                  <c:v>1.1289701432366388</c:v>
                </c:pt>
                <c:pt idx="5">
                  <c:v>0.944851001718085</c:v>
                </c:pt>
                <c:pt idx="6">
                  <c:v>1.020933291601785</c:v>
                </c:pt>
                <c:pt idx="8">
                  <c:v>0.96240845322970803</c:v>
                </c:pt>
                <c:pt idx="9">
                  <c:v>1.020933291601785</c:v>
                </c:pt>
              </c:numCache>
            </c:numRef>
          </c:yVal>
          <c:smooth val="0"/>
          <c:extLst>
            <c:ext xmlns:c16="http://schemas.microsoft.com/office/drawing/2014/chart" uri="{C3380CC4-5D6E-409C-BE32-E72D297353CC}">
              <c16:uniqueId val="{00000001-6659-4AA9-837D-EDBA91F9A3FE}"/>
            </c:ext>
          </c:extLst>
        </c:ser>
        <c:ser>
          <c:idx val="2"/>
          <c:order val="2"/>
          <c:tx>
            <c:strRef>
              <c:f>Synthèse!$A$59</c:f>
              <c:strCache>
                <c:ptCount val="1"/>
                <c:pt idx="0">
                  <c:v>Matrix B</c:v>
                </c:pt>
              </c:strCache>
            </c:strRef>
          </c:tx>
          <c:spPr>
            <a:ln w="25400" cap="rnd">
              <a:noFill/>
              <a:round/>
            </a:ln>
            <a:effectLst/>
          </c:spPr>
          <c:marker>
            <c:symbol val="plus"/>
            <c:size val="5"/>
            <c:spPr>
              <a:noFill/>
              <a:ln w="19050">
                <a:solidFill>
                  <a:schemeClr val="accent6"/>
                </a:solidFill>
              </a:ln>
              <a:effectLst/>
            </c:spPr>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Synthèse!$Q$60:$Q$69</c:f>
              <c:numCache>
                <c:formatCode>0.000</c:formatCode>
                <c:ptCount val="10"/>
                <c:pt idx="0">
                  <c:v>1.0576850636473525</c:v>
                </c:pt>
                <c:pt idx="1">
                  <c:v>1.0144508512523724</c:v>
                </c:pt>
                <c:pt idx="3">
                  <c:v>1.0076878455773566</c:v>
                </c:pt>
                <c:pt idx="5">
                  <c:v>0.9545982510284825</c:v>
                </c:pt>
                <c:pt idx="6">
                  <c:v>1.0381213711149277</c:v>
                </c:pt>
                <c:pt idx="8">
                  <c:v>0.94005778882719837</c:v>
                </c:pt>
                <c:pt idx="9">
                  <c:v>0.9873988285523092</c:v>
                </c:pt>
              </c:numCache>
            </c:numRef>
          </c:yVal>
          <c:smooth val="0"/>
          <c:extLst>
            <c:ext xmlns:c16="http://schemas.microsoft.com/office/drawing/2014/chart" uri="{C3380CC4-5D6E-409C-BE32-E72D297353CC}">
              <c16:uniqueId val="{00000002-6659-4AA9-837D-EDBA91F9A3FE}"/>
            </c:ext>
          </c:extLst>
        </c:ser>
        <c:ser>
          <c:idx val="3"/>
          <c:order val="3"/>
          <c:spPr>
            <a:ln w="12700" cap="rnd">
              <a:solidFill>
                <a:schemeClr val="tx2"/>
              </a:solidFill>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Synthèse!$R$36:$R$45</c:f>
              <c:numCache>
                <c:formatCode>General</c:formatCode>
                <c:ptCount val="10"/>
                <c:pt idx="0">
                  <c:v>1</c:v>
                </c:pt>
                <c:pt idx="1">
                  <c:v>1</c:v>
                </c:pt>
                <c:pt idx="2">
                  <c:v>1</c:v>
                </c:pt>
                <c:pt idx="3">
                  <c:v>1</c:v>
                </c:pt>
                <c:pt idx="4">
                  <c:v>1</c:v>
                </c:pt>
                <c:pt idx="5">
                  <c:v>1</c:v>
                </c:pt>
                <c:pt idx="6">
                  <c:v>1</c:v>
                </c:pt>
                <c:pt idx="7">
                  <c:v>1</c:v>
                </c:pt>
                <c:pt idx="8">
                  <c:v>1</c:v>
                </c:pt>
                <c:pt idx="9">
                  <c:v>1</c:v>
                </c:pt>
              </c:numCache>
            </c:numRef>
          </c:yVal>
          <c:smooth val="0"/>
          <c:extLst>
            <c:ext xmlns:c16="http://schemas.microsoft.com/office/drawing/2014/chart" uri="{C3380CC4-5D6E-409C-BE32-E72D297353CC}">
              <c16:uniqueId val="{00000003-6659-4AA9-837D-EDBA91F9A3FE}"/>
            </c:ext>
          </c:extLst>
        </c:ser>
        <c:ser>
          <c:idx val="4"/>
          <c:order val="4"/>
          <c:spPr>
            <a:ln w="12700" cap="rnd">
              <a:solidFill>
                <a:schemeClr val="accent3"/>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Synthèse!$T$36:$T$45</c:f>
              <c:numCache>
                <c:formatCode>0.0000</c:formatCode>
                <c:ptCount val="10"/>
                <c:pt idx="0">
                  <c:v>1.1848048510756519</c:v>
                </c:pt>
                <c:pt idx="1">
                  <c:v>1.1848048510756519</c:v>
                </c:pt>
                <c:pt idx="2">
                  <c:v>1.1848048510756519</c:v>
                </c:pt>
                <c:pt idx="3">
                  <c:v>1.1848048510756519</c:v>
                </c:pt>
                <c:pt idx="4">
                  <c:v>1.1848048510756519</c:v>
                </c:pt>
                <c:pt idx="5">
                  <c:v>1.1848048510756519</c:v>
                </c:pt>
                <c:pt idx="6">
                  <c:v>1.1848048510756519</c:v>
                </c:pt>
                <c:pt idx="7">
                  <c:v>1.1848048510756519</c:v>
                </c:pt>
                <c:pt idx="8">
                  <c:v>1.1848048510756519</c:v>
                </c:pt>
                <c:pt idx="9">
                  <c:v>1.1848048510756519</c:v>
                </c:pt>
              </c:numCache>
            </c:numRef>
          </c:yVal>
          <c:smooth val="0"/>
          <c:extLst>
            <c:ext xmlns:c16="http://schemas.microsoft.com/office/drawing/2014/chart" uri="{C3380CC4-5D6E-409C-BE32-E72D297353CC}">
              <c16:uniqueId val="{00000004-6659-4AA9-837D-EDBA91F9A3FE}"/>
            </c:ext>
          </c:extLst>
        </c:ser>
        <c:ser>
          <c:idx val="6"/>
          <c:order val="5"/>
          <c:spPr>
            <a:ln w="12700" cap="rnd">
              <a:solidFill>
                <a:schemeClr val="accent3"/>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Synthèse!$U$36:$U$45</c:f>
              <c:numCache>
                <c:formatCode>0.0000</c:formatCode>
                <c:ptCount val="10"/>
                <c:pt idx="0">
                  <c:v>0.81519514892434819</c:v>
                </c:pt>
                <c:pt idx="1">
                  <c:v>0.81519514892434819</c:v>
                </c:pt>
                <c:pt idx="2">
                  <c:v>0.81519514892434819</c:v>
                </c:pt>
                <c:pt idx="3">
                  <c:v>0.81519514892434819</c:v>
                </c:pt>
                <c:pt idx="4">
                  <c:v>0.81519514892434819</c:v>
                </c:pt>
                <c:pt idx="5">
                  <c:v>0.81519514892434819</c:v>
                </c:pt>
                <c:pt idx="6">
                  <c:v>0.81519514892434819</c:v>
                </c:pt>
                <c:pt idx="7">
                  <c:v>0.81519514892434819</c:v>
                </c:pt>
                <c:pt idx="8">
                  <c:v>0.81519514892434819</c:v>
                </c:pt>
                <c:pt idx="9">
                  <c:v>0.81519514892434819</c:v>
                </c:pt>
              </c:numCache>
            </c:numRef>
          </c:yVal>
          <c:smooth val="0"/>
          <c:extLst>
            <c:ext xmlns:c16="http://schemas.microsoft.com/office/drawing/2014/chart" uri="{C3380CC4-5D6E-409C-BE32-E72D297353CC}">
              <c16:uniqueId val="{00000005-6659-4AA9-837D-EDBA91F9A3FE}"/>
            </c:ext>
          </c:extLst>
        </c:ser>
        <c:ser>
          <c:idx val="7"/>
          <c:order val="6"/>
          <c:spPr>
            <a:ln w="12700" cap="rnd">
              <a:solidFill>
                <a:schemeClr val="accent1"/>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Synthèse!$T$48:$T$57</c:f>
              <c:numCache>
                <c:formatCode>0.0000</c:formatCode>
                <c:ptCount val="10"/>
                <c:pt idx="0">
                  <c:v>1.0722080638138167</c:v>
                </c:pt>
                <c:pt idx="1">
                  <c:v>1.0722080638138167</c:v>
                </c:pt>
                <c:pt idx="2">
                  <c:v>1.0722080638138167</c:v>
                </c:pt>
                <c:pt idx="3">
                  <c:v>1.0722080638138167</c:v>
                </c:pt>
                <c:pt idx="4">
                  <c:v>1.0722080638138167</c:v>
                </c:pt>
                <c:pt idx="5">
                  <c:v>1.0722080638138167</c:v>
                </c:pt>
                <c:pt idx="6">
                  <c:v>1.0722080638138167</c:v>
                </c:pt>
                <c:pt idx="7">
                  <c:v>1.0722080638138167</c:v>
                </c:pt>
                <c:pt idx="8">
                  <c:v>1.0722080638138167</c:v>
                </c:pt>
                <c:pt idx="9">
                  <c:v>1.0722080638138167</c:v>
                </c:pt>
              </c:numCache>
            </c:numRef>
          </c:yVal>
          <c:smooth val="0"/>
          <c:extLst>
            <c:ext xmlns:c16="http://schemas.microsoft.com/office/drawing/2014/chart" uri="{C3380CC4-5D6E-409C-BE32-E72D297353CC}">
              <c16:uniqueId val="{00000006-6659-4AA9-837D-EDBA91F9A3FE}"/>
            </c:ext>
          </c:extLst>
        </c:ser>
        <c:ser>
          <c:idx val="8"/>
          <c:order val="7"/>
          <c:spPr>
            <a:ln w="12700" cap="rnd">
              <a:solidFill>
                <a:schemeClr val="accent1"/>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Synthèse!$U$48:$U$57</c:f>
              <c:numCache>
                <c:formatCode>0.0000</c:formatCode>
                <c:ptCount val="10"/>
                <c:pt idx="0">
                  <c:v>0.92779193618618339</c:v>
                </c:pt>
                <c:pt idx="1">
                  <c:v>0.92779193618618339</c:v>
                </c:pt>
                <c:pt idx="2">
                  <c:v>0.92779193618618339</c:v>
                </c:pt>
                <c:pt idx="3">
                  <c:v>0.92779193618618339</c:v>
                </c:pt>
                <c:pt idx="4">
                  <c:v>0.92779193618618339</c:v>
                </c:pt>
                <c:pt idx="5">
                  <c:v>0.92779193618618339</c:v>
                </c:pt>
                <c:pt idx="6">
                  <c:v>0.92779193618618339</c:v>
                </c:pt>
                <c:pt idx="7">
                  <c:v>0.92779193618618339</c:v>
                </c:pt>
                <c:pt idx="8">
                  <c:v>0.92779193618618339</c:v>
                </c:pt>
                <c:pt idx="9">
                  <c:v>0.92779193618618339</c:v>
                </c:pt>
              </c:numCache>
            </c:numRef>
          </c:yVal>
          <c:smooth val="0"/>
          <c:extLst>
            <c:ext xmlns:c16="http://schemas.microsoft.com/office/drawing/2014/chart" uri="{C3380CC4-5D6E-409C-BE32-E72D297353CC}">
              <c16:uniqueId val="{00000007-6659-4AA9-837D-EDBA91F9A3FE}"/>
            </c:ext>
          </c:extLst>
        </c:ser>
        <c:ser>
          <c:idx val="9"/>
          <c:order val="8"/>
          <c:spPr>
            <a:ln w="12700" cap="rnd">
              <a:solidFill>
                <a:schemeClr val="accent6"/>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Synthèse!$T$60:$T$69</c:f>
              <c:numCache>
                <c:formatCode>0.0000</c:formatCode>
                <c:ptCount val="10"/>
                <c:pt idx="0">
                  <c:v>1.0425478408912292</c:v>
                </c:pt>
                <c:pt idx="1">
                  <c:v>1.0425478408912292</c:v>
                </c:pt>
                <c:pt idx="2">
                  <c:v>1.0425478408912292</c:v>
                </c:pt>
                <c:pt idx="3">
                  <c:v>1.0425478408912292</c:v>
                </c:pt>
                <c:pt idx="4">
                  <c:v>1.0425478408912292</c:v>
                </c:pt>
                <c:pt idx="5">
                  <c:v>1.0425478408912292</c:v>
                </c:pt>
                <c:pt idx="6">
                  <c:v>1.0425478408912292</c:v>
                </c:pt>
                <c:pt idx="7">
                  <c:v>1.0425478408912292</c:v>
                </c:pt>
                <c:pt idx="8">
                  <c:v>1.0425478408912292</c:v>
                </c:pt>
                <c:pt idx="9">
                  <c:v>1.0425478408912292</c:v>
                </c:pt>
              </c:numCache>
            </c:numRef>
          </c:yVal>
          <c:smooth val="0"/>
          <c:extLst>
            <c:ext xmlns:c16="http://schemas.microsoft.com/office/drawing/2014/chart" uri="{C3380CC4-5D6E-409C-BE32-E72D297353CC}">
              <c16:uniqueId val="{00000008-6659-4AA9-837D-EDBA91F9A3FE}"/>
            </c:ext>
          </c:extLst>
        </c:ser>
        <c:ser>
          <c:idx val="10"/>
          <c:order val="9"/>
          <c:spPr>
            <a:ln w="12700" cap="rnd">
              <a:solidFill>
                <a:schemeClr val="accent6"/>
              </a:solidFill>
              <a:prstDash val="sysDash"/>
              <a:round/>
            </a:ln>
            <a:effectLst/>
          </c:spPr>
          <c:marker>
            <c:symbol val="none"/>
          </c:marker>
          <c:xVal>
            <c:numRef>
              <c:f>Synthèse!$J$36:$J$45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Synthèse!$U$60:$U$69</c:f>
              <c:numCache>
                <c:formatCode>0.0000</c:formatCode>
                <c:ptCount val="10"/>
                <c:pt idx="0">
                  <c:v>0.9574521591087708</c:v>
                </c:pt>
                <c:pt idx="1">
                  <c:v>0.9574521591087708</c:v>
                </c:pt>
                <c:pt idx="2">
                  <c:v>0.9574521591087708</c:v>
                </c:pt>
                <c:pt idx="3">
                  <c:v>0.9574521591087708</c:v>
                </c:pt>
                <c:pt idx="4">
                  <c:v>0.9574521591087708</c:v>
                </c:pt>
                <c:pt idx="5">
                  <c:v>0.9574521591087708</c:v>
                </c:pt>
                <c:pt idx="6">
                  <c:v>0.9574521591087708</c:v>
                </c:pt>
                <c:pt idx="7">
                  <c:v>0.9574521591087708</c:v>
                </c:pt>
                <c:pt idx="8">
                  <c:v>0.9574521591087708</c:v>
                </c:pt>
                <c:pt idx="9">
                  <c:v>0.9574521591087708</c:v>
                </c:pt>
              </c:numCache>
            </c:numRef>
          </c:yVal>
          <c:smooth val="0"/>
          <c:extLst>
            <c:ext xmlns:c16="http://schemas.microsoft.com/office/drawing/2014/chart" uri="{C3380CC4-5D6E-409C-BE32-E72D297353CC}">
              <c16:uniqueId val="{00000009-6659-4AA9-837D-EDBA91F9A3FE}"/>
            </c:ext>
          </c:extLst>
        </c:ser>
        <c:dLbls>
          <c:showLegendKey val="0"/>
          <c:showVal val="0"/>
          <c:showCatName val="0"/>
          <c:showSerName val="0"/>
          <c:showPercent val="0"/>
          <c:showBubbleSize val="0"/>
        </c:dLbls>
        <c:axId val="547724840"/>
        <c:axId val="629899128"/>
      </c:scatterChart>
      <c:valAx>
        <c:axId val="547724840"/>
        <c:scaling>
          <c:orientation val="minMax"/>
          <c:max val="11"/>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29899128"/>
        <c:crosses val="autoZero"/>
        <c:crossBetween val="midCat"/>
      </c:valAx>
      <c:valAx>
        <c:axId val="629899128"/>
        <c:scaling>
          <c:orientation val="minMax"/>
          <c:max val="1.5"/>
          <c:min val="0.5"/>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47724840"/>
        <c:crosses val="autoZero"/>
        <c:crossBetween val="midCat"/>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4246510" cy="720282"/>
          </a:xfrm>
          <a:prstGeom prst="rect">
            <a:avLst/>
          </a:prstGeom>
        </p:spPr>
        <p:txBody>
          <a:bodyPr vert="horz" lIns="133082" tIns="66540" rIns="133082" bIns="66540" rtlCol="0"/>
          <a:lstStyle>
            <a:lvl1pPr algn="l">
              <a:defRPr sz="17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5550861" y="0"/>
            <a:ext cx="4246510" cy="720282"/>
          </a:xfrm>
          <a:prstGeom prst="rect">
            <a:avLst/>
          </a:prstGeom>
        </p:spPr>
        <p:txBody>
          <a:bodyPr vert="horz" lIns="133082" tIns="66540" rIns="133082" bIns="66540" rtlCol="0"/>
          <a:lstStyle>
            <a:lvl1pPr algn="r">
              <a:defRPr sz="1700"/>
            </a:lvl1pPr>
          </a:lstStyle>
          <a:p>
            <a:fld id="{B7398CF4-0D8F-4DD3-B28A-923FF3FEE419}" type="datetimeFigureOut">
              <a:rPr lang="fr-FR" smtClean="0"/>
              <a:t>22/03/2023</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13635485"/>
            <a:ext cx="4246510" cy="720280"/>
          </a:xfrm>
          <a:prstGeom prst="rect">
            <a:avLst/>
          </a:prstGeom>
        </p:spPr>
        <p:txBody>
          <a:bodyPr vert="horz" lIns="133082" tIns="66540" rIns="133082" bIns="66540" rtlCol="0" anchor="b"/>
          <a:lstStyle>
            <a:lvl1pPr algn="l">
              <a:defRPr sz="17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5550861" y="13635485"/>
            <a:ext cx="4246510" cy="720280"/>
          </a:xfrm>
          <a:prstGeom prst="rect">
            <a:avLst/>
          </a:prstGeom>
        </p:spPr>
        <p:txBody>
          <a:bodyPr vert="horz" lIns="133082" tIns="66540" rIns="133082" bIns="66540" rtlCol="0" anchor="b"/>
          <a:lstStyle>
            <a:lvl1pPr algn="r">
              <a:defRPr sz="17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46510" cy="720282"/>
          </a:xfrm>
          <a:prstGeom prst="rect">
            <a:avLst/>
          </a:prstGeom>
        </p:spPr>
        <p:txBody>
          <a:bodyPr vert="horz" lIns="133082" tIns="66540" rIns="133082" bIns="66540" rtlCol="0"/>
          <a:lstStyle>
            <a:lvl1pPr algn="l">
              <a:defRPr sz="1700"/>
            </a:lvl1pPr>
          </a:lstStyle>
          <a:p>
            <a:endParaRPr lang="fr-FR"/>
          </a:p>
        </p:txBody>
      </p:sp>
      <p:sp>
        <p:nvSpPr>
          <p:cNvPr id="3" name="Espace réservé de la date 2"/>
          <p:cNvSpPr>
            <a:spLocks noGrp="1"/>
          </p:cNvSpPr>
          <p:nvPr>
            <p:ph type="dt" idx="1"/>
          </p:nvPr>
        </p:nvSpPr>
        <p:spPr>
          <a:xfrm>
            <a:off x="5550861" y="0"/>
            <a:ext cx="4246510" cy="720282"/>
          </a:xfrm>
          <a:prstGeom prst="rect">
            <a:avLst/>
          </a:prstGeom>
        </p:spPr>
        <p:txBody>
          <a:bodyPr vert="horz" lIns="133082" tIns="66540" rIns="133082" bIns="66540" rtlCol="0"/>
          <a:lstStyle>
            <a:lvl1pPr algn="r">
              <a:defRPr sz="1700"/>
            </a:lvl1pPr>
          </a:lstStyle>
          <a:p>
            <a:fld id="{15C2B5AC-F81D-469C-ADE7-402A20B32007}" type="datetimeFigureOut">
              <a:rPr lang="fr-FR" smtClean="0"/>
              <a:t>22/03/2023</a:t>
            </a:fld>
            <a:endParaRPr lang="fr-FR"/>
          </a:p>
        </p:txBody>
      </p:sp>
      <p:sp>
        <p:nvSpPr>
          <p:cNvPr id="4" name="Espace réservé de l'image des diapositives 3"/>
          <p:cNvSpPr>
            <a:spLocks noGrp="1" noRot="1" noChangeAspect="1"/>
          </p:cNvSpPr>
          <p:nvPr>
            <p:ph type="sldImg" idx="2"/>
          </p:nvPr>
        </p:nvSpPr>
        <p:spPr>
          <a:xfrm>
            <a:off x="3187700" y="1795463"/>
            <a:ext cx="3424238" cy="4843462"/>
          </a:xfrm>
          <a:prstGeom prst="rect">
            <a:avLst/>
          </a:prstGeom>
          <a:noFill/>
          <a:ln w="12700">
            <a:solidFill>
              <a:prstClr val="black"/>
            </a:solidFill>
          </a:ln>
        </p:spPr>
        <p:txBody>
          <a:bodyPr vert="horz" lIns="133082" tIns="66540" rIns="133082" bIns="66540" rtlCol="0" anchor="ctr"/>
          <a:lstStyle/>
          <a:p>
            <a:endParaRPr lang="fr-FR"/>
          </a:p>
        </p:txBody>
      </p:sp>
      <p:sp>
        <p:nvSpPr>
          <p:cNvPr id="5" name="Espace réservé des notes 4"/>
          <p:cNvSpPr>
            <a:spLocks noGrp="1"/>
          </p:cNvSpPr>
          <p:nvPr>
            <p:ph type="body" sz="quarter" idx="3"/>
          </p:nvPr>
        </p:nvSpPr>
        <p:spPr>
          <a:xfrm>
            <a:off x="979964" y="6908710"/>
            <a:ext cx="7839710" cy="5652582"/>
          </a:xfrm>
          <a:prstGeom prst="rect">
            <a:avLst/>
          </a:prstGeom>
        </p:spPr>
        <p:txBody>
          <a:bodyPr vert="horz" lIns="133082" tIns="66540" rIns="133082" bIns="6654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3635485"/>
            <a:ext cx="4246510" cy="720280"/>
          </a:xfrm>
          <a:prstGeom prst="rect">
            <a:avLst/>
          </a:prstGeom>
        </p:spPr>
        <p:txBody>
          <a:bodyPr vert="horz" lIns="133082" tIns="66540" rIns="133082" bIns="66540" rtlCol="0" anchor="b"/>
          <a:lstStyle>
            <a:lvl1pPr algn="l">
              <a:defRPr sz="1700"/>
            </a:lvl1pPr>
          </a:lstStyle>
          <a:p>
            <a:endParaRPr lang="fr-FR"/>
          </a:p>
        </p:txBody>
      </p:sp>
      <p:sp>
        <p:nvSpPr>
          <p:cNvPr id="7" name="Espace réservé du numéro de diapositive 6"/>
          <p:cNvSpPr>
            <a:spLocks noGrp="1"/>
          </p:cNvSpPr>
          <p:nvPr>
            <p:ph type="sldNum" sz="quarter" idx="5"/>
          </p:nvPr>
        </p:nvSpPr>
        <p:spPr>
          <a:xfrm>
            <a:off x="5550861" y="13635485"/>
            <a:ext cx="4246510" cy="720280"/>
          </a:xfrm>
          <a:prstGeom prst="rect">
            <a:avLst/>
          </a:prstGeom>
        </p:spPr>
        <p:txBody>
          <a:bodyPr vert="horz" lIns="133082" tIns="66540" rIns="133082" bIns="66540" rtlCol="0" anchor="b"/>
          <a:lstStyle>
            <a:lvl1pPr algn="r">
              <a:defRPr sz="17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1053480" rtl="0" eaLnBrk="1" latinLnBrk="0" hangingPunct="1">
      <a:defRPr sz="1383" kern="1200">
        <a:solidFill>
          <a:schemeClr val="tx1"/>
        </a:solidFill>
        <a:latin typeface="+mn-lt"/>
        <a:ea typeface="+mn-ea"/>
        <a:cs typeface="+mn-cs"/>
      </a:defRPr>
    </a:lvl1pPr>
    <a:lvl2pPr marL="526740" algn="l" defTabSz="1053480" rtl="0" eaLnBrk="1" latinLnBrk="0" hangingPunct="1">
      <a:defRPr sz="1383" kern="1200">
        <a:solidFill>
          <a:schemeClr val="tx1"/>
        </a:solidFill>
        <a:latin typeface="+mn-lt"/>
        <a:ea typeface="+mn-ea"/>
        <a:cs typeface="+mn-cs"/>
      </a:defRPr>
    </a:lvl2pPr>
    <a:lvl3pPr marL="1053480" algn="l" defTabSz="1053480" rtl="0" eaLnBrk="1" latinLnBrk="0" hangingPunct="1">
      <a:defRPr sz="1383" kern="1200">
        <a:solidFill>
          <a:schemeClr val="tx1"/>
        </a:solidFill>
        <a:latin typeface="+mn-lt"/>
        <a:ea typeface="+mn-ea"/>
        <a:cs typeface="+mn-cs"/>
      </a:defRPr>
    </a:lvl3pPr>
    <a:lvl4pPr marL="1580220" algn="l" defTabSz="1053480" rtl="0" eaLnBrk="1" latinLnBrk="0" hangingPunct="1">
      <a:defRPr sz="1383" kern="1200">
        <a:solidFill>
          <a:schemeClr val="tx1"/>
        </a:solidFill>
        <a:latin typeface="+mn-lt"/>
        <a:ea typeface="+mn-ea"/>
        <a:cs typeface="+mn-cs"/>
      </a:defRPr>
    </a:lvl4pPr>
    <a:lvl5pPr marL="2106960" algn="l" defTabSz="1053480" rtl="0" eaLnBrk="1" latinLnBrk="0" hangingPunct="1">
      <a:defRPr sz="1383" kern="1200">
        <a:solidFill>
          <a:schemeClr val="tx1"/>
        </a:solidFill>
        <a:latin typeface="+mn-lt"/>
        <a:ea typeface="+mn-ea"/>
        <a:cs typeface="+mn-cs"/>
      </a:defRPr>
    </a:lvl5pPr>
    <a:lvl6pPr marL="2633701" algn="l" defTabSz="1053480" rtl="0" eaLnBrk="1" latinLnBrk="0" hangingPunct="1">
      <a:defRPr sz="1383" kern="1200">
        <a:solidFill>
          <a:schemeClr val="tx1"/>
        </a:solidFill>
        <a:latin typeface="+mn-lt"/>
        <a:ea typeface="+mn-ea"/>
        <a:cs typeface="+mn-cs"/>
      </a:defRPr>
    </a:lvl6pPr>
    <a:lvl7pPr marL="3160441" algn="l" defTabSz="1053480" rtl="0" eaLnBrk="1" latinLnBrk="0" hangingPunct="1">
      <a:defRPr sz="1383" kern="1200">
        <a:solidFill>
          <a:schemeClr val="tx1"/>
        </a:solidFill>
        <a:latin typeface="+mn-lt"/>
        <a:ea typeface="+mn-ea"/>
        <a:cs typeface="+mn-cs"/>
      </a:defRPr>
    </a:lvl7pPr>
    <a:lvl8pPr marL="3687181" algn="l" defTabSz="1053480" rtl="0" eaLnBrk="1" latinLnBrk="0" hangingPunct="1">
      <a:defRPr sz="1383" kern="1200">
        <a:solidFill>
          <a:schemeClr val="tx1"/>
        </a:solidFill>
        <a:latin typeface="+mn-lt"/>
        <a:ea typeface="+mn-ea"/>
        <a:cs typeface="+mn-cs"/>
      </a:defRPr>
    </a:lvl8pPr>
    <a:lvl9pPr marL="4213921" algn="l" defTabSz="1053480" rtl="0" eaLnBrk="1" latinLnBrk="0" hangingPunct="1">
      <a:defRPr sz="138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Exemple de pied de page (A modifier dans l'onglet "Insertion"/"En-tête/Pied"</a:t>
            </a: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89098" y="-610671"/>
            <a:ext cx="10691813" cy="237757"/>
          </a:xfrm>
          <a:prstGeom prst="rect">
            <a:avLst/>
          </a:prstGeom>
          <a:noFill/>
        </p:spPr>
        <p:txBody>
          <a:bodyPr wrap="square" rtlCol="0">
            <a:spAutoFit/>
          </a:bodyPr>
          <a:lstStyle/>
          <a:p>
            <a:r>
              <a:rPr lang="fr-FR" sz="945" dirty="0">
                <a:solidFill>
                  <a:schemeClr val="bg1">
                    <a:lumMod val="50000"/>
                  </a:schemeClr>
                </a:solidFill>
              </a:rPr>
              <a:t>Disposition : Titre et contenu</a:t>
            </a:r>
          </a:p>
        </p:txBody>
      </p:sp>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32983906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1027991" y="322232"/>
            <a:ext cx="8492814" cy="807839"/>
          </a:xfrm>
          <a:prstGeom prst="rect">
            <a:avLst/>
          </a:prstGeom>
        </p:spPr>
        <p:txBody>
          <a:bodyPr vert="horz" lIns="0" tIns="45720" rIns="0" bIns="4572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226164" y="1754925"/>
            <a:ext cx="9408239" cy="897426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387613" y="14646303"/>
            <a:ext cx="1192324" cy="425179"/>
          </a:xfrm>
          <a:prstGeom prst="rect">
            <a:avLst/>
          </a:prstGeom>
        </p:spPr>
        <p:txBody>
          <a:bodyPr vert="horz" lIns="91440" tIns="45720" rIns="91440" bIns="45720" rtlCol="0" anchor="ctr"/>
          <a:lstStyle>
            <a:lvl1pPr algn="r">
              <a:defRPr sz="945">
                <a:solidFill>
                  <a:schemeClr val="tx1">
                    <a:tint val="75000"/>
                  </a:schemeClr>
                </a:solidFill>
              </a:defRPr>
            </a:lvl1pPr>
          </a:lstStyle>
          <a:p>
            <a:r>
              <a:rPr lang="fr-FR" dirty="0"/>
              <a:t>28/10/2022</a:t>
            </a:r>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1442092" y="14636091"/>
            <a:ext cx="7751564" cy="425179"/>
          </a:xfrm>
          <a:prstGeom prst="rect">
            <a:avLst/>
          </a:prstGeom>
        </p:spPr>
        <p:txBody>
          <a:bodyPr vert="horz" lIns="91440" tIns="45720" rIns="91440" bIns="45720" rtlCol="0" anchor="ctr"/>
          <a:lstStyle>
            <a:lvl1pPr algn="l">
              <a:defRPr sz="945">
                <a:solidFill>
                  <a:schemeClr val="tx1">
                    <a:tint val="75000"/>
                  </a:schemeClr>
                </a:solidFill>
              </a:defRPr>
            </a:lvl1pPr>
          </a:lstStyle>
          <a:p>
            <a:r>
              <a:rPr lang="fr-FR" dirty="0"/>
              <a:t>Exemple de pied de page (A modifier dans l'onglet "Insertion"/"En-tête/Pied"</a:t>
            </a:r>
          </a:p>
        </p:txBody>
      </p:sp>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6530173" y="-1"/>
            <a:ext cx="4161640" cy="9192545"/>
          </a:xfrm>
          <a:prstGeom prst="rect">
            <a:avLst/>
          </a:prstGeom>
        </p:spPr>
      </p:pic>
      <p:pic>
        <p:nvPicPr>
          <p:cNvPr id="8" name="Image 7"/>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5800" y="88242"/>
            <a:ext cx="720000" cy="720000"/>
          </a:xfrm>
          <a:prstGeom prst="rect">
            <a:avLst/>
          </a:prstGeom>
        </p:spPr>
      </p:pic>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3662" t="76060" r="18770" b="-33262"/>
          <a:stretch/>
        </p:blipFill>
        <p:spPr>
          <a:xfrm>
            <a:off x="9067800" y="65328"/>
            <a:ext cx="1512137" cy="1515209"/>
          </a:xfrm>
          <a:prstGeom prst="rect">
            <a:avLst/>
          </a:prstGeom>
        </p:spPr>
      </p:pic>
      <p:pic>
        <p:nvPicPr>
          <p:cNvPr id="11"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2446" t="76060" r="18770" b="-33262"/>
          <a:stretch/>
        </p:blipFill>
        <p:spPr>
          <a:xfrm rot="10800000">
            <a:off x="105799" y="13546060"/>
            <a:ext cx="1561075" cy="1515209"/>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50" r:id="rId1"/>
  </p:sldLayoutIdLst>
  <p:timing>
    <p:tnLst>
      <p:par>
        <p:cTn id="1" dur="indefinite" restart="never" nodeType="tmRoot"/>
      </p:par>
    </p:tnLst>
  </p:timing>
  <p:hf hdr="0"/>
  <p:txStyles>
    <p:titleStyle>
      <a:lvl1pPr algn="ctr" defTabSz="720055" rtl="0" eaLnBrk="1" latinLnBrk="0" hangingPunct="1">
        <a:lnSpc>
          <a:spcPct val="90000"/>
        </a:lnSpc>
        <a:spcBef>
          <a:spcPct val="0"/>
        </a:spcBef>
        <a:buNone/>
        <a:defRPr sz="2600" kern="1200">
          <a:solidFill>
            <a:schemeClr val="tx2"/>
          </a:solidFill>
          <a:latin typeface="+mj-lt"/>
          <a:ea typeface="+mj-ea"/>
          <a:cs typeface="+mj-cs"/>
        </a:defRPr>
      </a:lvl1pPr>
    </p:titleStyle>
    <p:bodyStyle>
      <a:lvl1pPr marL="0" indent="0" algn="l" defTabSz="720055" rtl="0" eaLnBrk="1" latinLnBrk="0" hangingPunct="1">
        <a:lnSpc>
          <a:spcPct val="100000"/>
        </a:lnSpc>
        <a:spcBef>
          <a:spcPts val="945"/>
        </a:spcBef>
        <a:buClr>
          <a:schemeClr val="tx2"/>
        </a:buClr>
        <a:buSzPct val="90000"/>
        <a:buFont typeface="Arial" panose="020B0604020202020204" pitchFamily="34" charset="0"/>
        <a:buNone/>
        <a:defRPr sz="1000" kern="1200">
          <a:solidFill>
            <a:schemeClr val="tx1"/>
          </a:solidFill>
          <a:latin typeface="+mn-lt"/>
          <a:ea typeface="+mn-ea"/>
          <a:cs typeface="+mn-cs"/>
        </a:defRPr>
      </a:lvl1pPr>
      <a:lvl2pPr marL="210017" indent="-210017" algn="l" defTabSz="720055" rtl="0" eaLnBrk="1" latinLnBrk="0" hangingPunct="1">
        <a:lnSpc>
          <a:spcPct val="100000"/>
        </a:lnSpc>
        <a:spcBef>
          <a:spcPts val="394"/>
        </a:spcBef>
        <a:buClr>
          <a:schemeClr val="tx2"/>
        </a:buClr>
        <a:buSzPct val="90000"/>
        <a:buFont typeface="Arial" panose="020B0604020202020204" pitchFamily="34" charset="0"/>
        <a:buChar char="■"/>
        <a:defRPr sz="1000" kern="1200">
          <a:solidFill>
            <a:schemeClr val="tx1"/>
          </a:solidFill>
          <a:latin typeface="+mn-lt"/>
          <a:ea typeface="+mn-ea"/>
          <a:cs typeface="+mn-cs"/>
        </a:defRPr>
      </a:lvl2pPr>
      <a:lvl3pPr marL="426282" indent="-216266"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3pPr>
      <a:lvl4pPr marL="636298"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4pPr>
      <a:lvl5pPr marL="846313"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5pPr>
      <a:lvl6pPr marL="1980148"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175"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203"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230"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fr-FR"/>
      </a:defPPr>
      <a:lvl1pPr marL="0" algn="l" defTabSz="720055" rtl="0" eaLnBrk="1" latinLnBrk="0" hangingPunct="1">
        <a:defRPr sz="1418" kern="1200">
          <a:solidFill>
            <a:schemeClr val="tx1"/>
          </a:solidFill>
          <a:latin typeface="+mn-lt"/>
          <a:ea typeface="+mn-ea"/>
          <a:cs typeface="+mn-cs"/>
        </a:defRPr>
      </a:lvl1pPr>
      <a:lvl2pPr marL="360027" algn="l" defTabSz="720055" rtl="0" eaLnBrk="1" latinLnBrk="0" hangingPunct="1">
        <a:defRPr sz="1418" kern="1200">
          <a:solidFill>
            <a:schemeClr val="tx1"/>
          </a:solidFill>
          <a:latin typeface="+mn-lt"/>
          <a:ea typeface="+mn-ea"/>
          <a:cs typeface="+mn-cs"/>
        </a:defRPr>
      </a:lvl2pPr>
      <a:lvl3pPr marL="720055" algn="l" defTabSz="720055" rtl="0" eaLnBrk="1" latinLnBrk="0" hangingPunct="1">
        <a:defRPr sz="1418" kern="1200">
          <a:solidFill>
            <a:schemeClr val="tx1"/>
          </a:solidFill>
          <a:latin typeface="+mn-lt"/>
          <a:ea typeface="+mn-ea"/>
          <a:cs typeface="+mn-cs"/>
        </a:defRPr>
      </a:lvl3pPr>
      <a:lvl4pPr marL="1080081" algn="l" defTabSz="720055" rtl="0" eaLnBrk="1" latinLnBrk="0" hangingPunct="1">
        <a:defRPr sz="1418" kern="1200">
          <a:solidFill>
            <a:schemeClr val="tx1"/>
          </a:solidFill>
          <a:latin typeface="+mn-lt"/>
          <a:ea typeface="+mn-ea"/>
          <a:cs typeface="+mn-cs"/>
        </a:defRPr>
      </a:lvl4pPr>
      <a:lvl5pPr marL="1440108" algn="l" defTabSz="720055" rtl="0" eaLnBrk="1" latinLnBrk="0" hangingPunct="1">
        <a:defRPr sz="1418" kern="1200">
          <a:solidFill>
            <a:schemeClr val="tx1"/>
          </a:solidFill>
          <a:latin typeface="+mn-lt"/>
          <a:ea typeface="+mn-ea"/>
          <a:cs typeface="+mn-cs"/>
        </a:defRPr>
      </a:lvl5pPr>
      <a:lvl6pPr marL="1800134" algn="l" defTabSz="720055" rtl="0" eaLnBrk="1" latinLnBrk="0" hangingPunct="1">
        <a:defRPr sz="1418" kern="1200">
          <a:solidFill>
            <a:schemeClr val="tx1"/>
          </a:solidFill>
          <a:latin typeface="+mn-lt"/>
          <a:ea typeface="+mn-ea"/>
          <a:cs typeface="+mn-cs"/>
        </a:defRPr>
      </a:lvl6pPr>
      <a:lvl7pPr marL="2160162" algn="l" defTabSz="720055" rtl="0" eaLnBrk="1" latinLnBrk="0" hangingPunct="1">
        <a:defRPr sz="1418" kern="1200">
          <a:solidFill>
            <a:schemeClr val="tx1"/>
          </a:solidFill>
          <a:latin typeface="+mn-lt"/>
          <a:ea typeface="+mn-ea"/>
          <a:cs typeface="+mn-cs"/>
        </a:defRPr>
      </a:lvl7pPr>
      <a:lvl8pPr marL="2520189" algn="l" defTabSz="720055" rtl="0" eaLnBrk="1" latinLnBrk="0" hangingPunct="1">
        <a:defRPr sz="1418" kern="1200">
          <a:solidFill>
            <a:schemeClr val="tx1"/>
          </a:solidFill>
          <a:latin typeface="+mn-lt"/>
          <a:ea typeface="+mn-ea"/>
          <a:cs typeface="+mn-cs"/>
        </a:defRPr>
      </a:lvl8pPr>
      <a:lvl9pPr marL="2880216" algn="l" defTabSz="720055" rtl="0" eaLnBrk="1" latinLnBrk="0" hangingPunct="1">
        <a:defRPr sz="141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12" userDrawn="1">
          <p15:clr>
            <a:srgbClr val="F26B43"/>
          </p15:clr>
        </p15:guide>
        <p15:guide id="2" orient="horz" pos="8512" userDrawn="1">
          <p15:clr>
            <a:srgbClr val="F26B43"/>
          </p15:clr>
        </p15:guide>
        <p15:guide id="3" pos="404" userDrawn="1">
          <p15:clr>
            <a:srgbClr val="F26B43"/>
          </p15:clr>
        </p15:guide>
        <p15:guide id="4" pos="6331" userDrawn="1">
          <p15:clr>
            <a:srgbClr val="F26B43"/>
          </p15:clr>
        </p15:guide>
        <p15:guide id="7" orient="horz" pos="821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chart" Target="../charts/chart2.xml"/><Relationship Id="rId5" Type="http://schemas.openxmlformats.org/officeDocument/2006/relationships/image" Target="../media/image6.png"/><Relationship Id="rId10" Type="http://schemas.openxmlformats.org/officeDocument/2006/relationships/chart" Target="../charts/chart1.xml"/><Relationship Id="rId4" Type="http://schemas.openxmlformats.org/officeDocument/2006/relationships/image" Target="../media/image5.jpeg"/><Relationship Id="rId9" Type="http://schemas.openxmlformats.org/officeDocument/2006/relationships/image" Target="../media/image10.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e 116"/>
          <p:cNvGrpSpPr/>
          <p:nvPr/>
        </p:nvGrpSpPr>
        <p:grpSpPr>
          <a:xfrm>
            <a:off x="2999592" y="5500099"/>
            <a:ext cx="4186533" cy="4163211"/>
            <a:chOff x="3067392" y="5554695"/>
            <a:chExt cx="3600000" cy="3600000"/>
          </a:xfrm>
        </p:grpSpPr>
        <p:sp>
          <p:nvSpPr>
            <p:cNvPr id="15" name="Ellipse 14"/>
            <p:cNvSpPr/>
            <p:nvPr/>
          </p:nvSpPr>
          <p:spPr>
            <a:xfrm>
              <a:off x="3067392" y="5554695"/>
              <a:ext cx="3600000" cy="36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sz="900" dirty="0"/>
            </a:p>
          </p:txBody>
        </p:sp>
        <p:sp>
          <p:nvSpPr>
            <p:cNvPr id="17" name="Rectangle 16"/>
            <p:cNvSpPr/>
            <p:nvPr/>
          </p:nvSpPr>
          <p:spPr>
            <a:xfrm>
              <a:off x="3614039" y="5713097"/>
              <a:ext cx="2496289" cy="612121"/>
            </a:xfrm>
            <a:prstGeom prst="rect">
              <a:avLst/>
            </a:prstGeom>
          </p:spPr>
          <p:txBody>
            <a:bodyPr wrap="square">
              <a:spAutoFit/>
            </a:bodyPr>
            <a:lstStyle/>
            <a:p>
              <a:pPr algn="ctr"/>
              <a:r>
                <a:rPr lang="fr-FR" sz="1000" dirty="0">
                  <a:solidFill>
                    <a:schemeClr val="tx2"/>
                  </a:solidFill>
                </a:rPr>
                <a:t>Self-</a:t>
              </a:r>
              <a:r>
                <a:rPr lang="fr-FR" sz="1000" dirty="0" err="1">
                  <a:solidFill>
                    <a:schemeClr val="tx2"/>
                  </a:solidFill>
                </a:rPr>
                <a:t>attenuation</a:t>
              </a:r>
              <a:r>
                <a:rPr lang="fr-FR" sz="1000" dirty="0">
                  <a:solidFill>
                    <a:schemeClr val="tx2"/>
                  </a:solidFill>
                </a:rPr>
                <a:t> </a:t>
              </a:r>
              <a:r>
                <a:rPr lang="fr-FR" sz="1000" dirty="0" err="1" smtClean="0">
                  <a:solidFill>
                    <a:schemeClr val="tx2"/>
                  </a:solidFill>
                </a:rPr>
                <a:t>effect</a:t>
              </a:r>
              <a:r>
                <a:rPr lang="fr-FR" sz="1000" dirty="0" smtClean="0">
                  <a:solidFill>
                    <a:schemeClr val="tx2"/>
                  </a:solidFill>
                </a:rPr>
                <a:t>: </a:t>
              </a:r>
            </a:p>
            <a:p>
              <a:pPr algn="ctr"/>
              <a:endParaRPr lang="fr-FR" sz="1000" dirty="0">
                <a:solidFill>
                  <a:srgbClr val="FF0000"/>
                </a:solidFill>
              </a:endParaRPr>
            </a:p>
            <a:p>
              <a:pPr algn="ctr"/>
              <a:r>
                <a:rPr lang="fr-FR" sz="1000" dirty="0" smtClean="0"/>
                <a:t>The </a:t>
              </a:r>
              <a:r>
                <a:rPr lang="fr-FR" sz="1000" dirty="0" err="1"/>
                <a:t>number</a:t>
              </a:r>
              <a:r>
                <a:rPr lang="fr-FR" sz="1000" dirty="0"/>
                <a:t> of </a:t>
              </a:r>
              <a:r>
                <a:rPr lang="fr-FR" sz="1000" dirty="0" err="1"/>
                <a:t>exiting</a:t>
              </a:r>
              <a:r>
                <a:rPr lang="fr-FR" sz="1000" dirty="0"/>
                <a:t> photons </a:t>
              </a:r>
              <a:r>
                <a:rPr lang="fr-FR" sz="1000" dirty="0" err="1"/>
                <a:t>is</a:t>
              </a:r>
              <a:r>
                <a:rPr lang="fr-FR" sz="1000" dirty="0"/>
                <a:t> </a:t>
              </a:r>
              <a:r>
                <a:rPr lang="fr-FR" sz="1000" dirty="0" err="1"/>
                <a:t>lower</a:t>
              </a:r>
              <a:r>
                <a:rPr lang="fr-FR" sz="1000" dirty="0"/>
                <a:t> </a:t>
              </a:r>
              <a:r>
                <a:rPr lang="fr-FR" sz="1000" dirty="0" err="1"/>
                <a:t>than</a:t>
              </a:r>
              <a:r>
                <a:rPr lang="fr-FR" sz="1000" dirty="0"/>
                <a:t> </a:t>
              </a:r>
              <a:r>
                <a:rPr lang="fr-FR" sz="1000" dirty="0" smtClean="0"/>
                <a:t>the </a:t>
              </a:r>
              <a:r>
                <a:rPr lang="fr-FR" sz="1000" dirty="0" err="1"/>
                <a:t>number</a:t>
              </a:r>
              <a:r>
                <a:rPr lang="fr-FR" sz="1000" dirty="0"/>
                <a:t> of </a:t>
              </a:r>
              <a:r>
                <a:rPr lang="fr-FR" sz="1000" dirty="0" err="1"/>
                <a:t>emitted</a:t>
              </a:r>
              <a:r>
                <a:rPr lang="fr-FR" sz="1000" dirty="0"/>
                <a:t> </a:t>
              </a:r>
              <a:r>
                <a:rPr lang="fr-FR" sz="1000" dirty="0" smtClean="0"/>
                <a:t>photons</a:t>
              </a:r>
              <a:endParaRPr lang="fr-FR" sz="1000" dirty="0">
                <a:solidFill>
                  <a:srgbClr val="FF0000"/>
                </a:solidFill>
              </a:endParaRPr>
            </a:p>
          </p:txBody>
        </p:sp>
        <p:sp>
          <p:nvSpPr>
            <p:cNvPr id="18" name="Rectangle 17"/>
            <p:cNvSpPr/>
            <p:nvPr/>
          </p:nvSpPr>
          <p:spPr>
            <a:xfrm>
              <a:off x="3823590" y="8533327"/>
              <a:ext cx="2077187" cy="345982"/>
            </a:xfrm>
            <a:prstGeom prst="rect">
              <a:avLst/>
            </a:prstGeom>
          </p:spPr>
          <p:txBody>
            <a:bodyPr wrap="square">
              <a:spAutoFit/>
            </a:bodyPr>
            <a:lstStyle/>
            <a:p>
              <a:pPr algn="ctr"/>
              <a:r>
                <a:rPr lang="fr-FR" sz="1000" dirty="0" err="1" smtClean="0"/>
                <a:t>Depends</a:t>
              </a:r>
              <a:r>
                <a:rPr lang="fr-FR" sz="1000" dirty="0" smtClean="0"/>
                <a:t> </a:t>
              </a:r>
              <a:r>
                <a:rPr lang="fr-FR" sz="1000" dirty="0"/>
                <a:t>on the </a:t>
              </a:r>
              <a:r>
                <a:rPr lang="fr-FR" sz="1000" dirty="0" smtClean="0"/>
                <a:t>source-detector </a:t>
              </a:r>
              <a:r>
                <a:rPr lang="fr-FR" sz="1000" dirty="0" err="1" smtClean="0">
                  <a:solidFill>
                    <a:schemeClr val="tx2"/>
                  </a:solidFill>
                </a:rPr>
                <a:t>geometry</a:t>
              </a:r>
              <a:r>
                <a:rPr lang="fr-FR" sz="1000" dirty="0" smtClean="0">
                  <a:solidFill>
                    <a:schemeClr val="tx2"/>
                  </a:solidFill>
                </a:rPr>
                <a:t> </a:t>
              </a:r>
              <a:r>
                <a:rPr lang="fr-FR" sz="1000" dirty="0" smtClean="0"/>
                <a:t>and </a:t>
              </a:r>
              <a:r>
                <a:rPr lang="fr-FR" sz="1000" dirty="0"/>
                <a:t>photons </a:t>
              </a:r>
              <a:r>
                <a:rPr lang="fr-FR" sz="1000" dirty="0" err="1" smtClean="0">
                  <a:solidFill>
                    <a:schemeClr val="tx2"/>
                  </a:solidFill>
                </a:rPr>
                <a:t>energy</a:t>
              </a:r>
              <a:endParaRPr lang="fr-FR" sz="1000" dirty="0"/>
            </a:p>
          </p:txBody>
        </p:sp>
      </p:grpSp>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73126" y="1936384"/>
            <a:ext cx="10305974" cy="1186869"/>
          </a:xfrm>
        </p:spPr>
        <p:txBody>
          <a:bodyPr>
            <a:noAutofit/>
          </a:bodyPr>
          <a:lstStyle/>
          <a:p>
            <a:pPr algn="just">
              <a:spcBef>
                <a:spcPts val="0"/>
              </a:spcBef>
            </a:pPr>
            <a:r>
              <a:rPr lang="en-US" b="1" dirty="0" smtClean="0">
                <a:solidFill>
                  <a:srgbClr val="000000"/>
                </a:solidFill>
              </a:rPr>
              <a:t>Motivation: </a:t>
            </a:r>
            <a:r>
              <a:rPr lang="en-US" dirty="0"/>
              <a:t>Quantitative analysis of environmental samples generally involves volume source with low radioactivity and an unknown composition of the sample matrix. Unless an efficiency calibration with the same geometry and matrix is available, it is necessary to correct the raw counting rates for self-attenuation effects in order to obtain the correct sample activity. </a:t>
            </a:r>
          </a:p>
          <a:p>
            <a:pPr algn="just">
              <a:spcBef>
                <a:spcPts val="0"/>
              </a:spcBef>
            </a:pPr>
            <a:r>
              <a:rPr lang="en-US" dirty="0"/>
              <a:t>This exercise focuses on the different steps required to calculate the final activity of unknown matrices, based on the calibration obtained with a reference matrix, in the same geometry. This includes: measurement of the linear attenuation coefficients, calculation of self-attenuations (between void and solid sample) and self attenuation corrective factors (between reference and unknown matrices). </a:t>
            </a:r>
            <a:endParaRPr lang="fr-FR" dirty="0"/>
          </a:p>
          <a:p>
            <a:pPr algn="just">
              <a:spcBef>
                <a:spcPts val="0"/>
              </a:spcBef>
            </a:pPr>
            <a:endParaRPr lang="en-US" sz="1000" dirty="0"/>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a:xfrm>
            <a:off x="1774952" y="14657026"/>
            <a:ext cx="7302321" cy="360000"/>
          </a:xfrm>
        </p:spPr>
        <p:txBody>
          <a:bodyPr/>
          <a:lstStyle/>
          <a:p>
            <a:pPr algn="ctr"/>
            <a:r>
              <a:rPr lang="en-US" dirty="0" smtClean="0"/>
              <a:t>23</a:t>
            </a:r>
            <a:r>
              <a:rPr lang="en-US" baseline="30000" dirty="0" smtClean="0"/>
              <a:t>rd</a:t>
            </a:r>
            <a:r>
              <a:rPr lang="en-US" dirty="0" smtClean="0"/>
              <a:t> International Conference on Radionuclide Metrology and its Applications | Bucharest, Romania 27-31 March 2023</a:t>
            </a:r>
            <a:endParaRPr lang="fr-FR" dirty="0"/>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1620394" y="102029"/>
            <a:ext cx="7442680" cy="684000"/>
          </a:xfrm>
        </p:spPr>
        <p:txBody>
          <a:bodyPr>
            <a:noAutofit/>
          </a:bodyPr>
          <a:lstStyle/>
          <a:p>
            <a:r>
              <a:rPr lang="en-GB" sz="2400" b="1" dirty="0"/>
              <a:t>Self-attenuation in the low-energy range: </a:t>
            </a:r>
            <a:br>
              <a:rPr lang="en-GB" sz="2400" b="1" dirty="0"/>
            </a:br>
            <a:r>
              <a:rPr lang="en-GB" sz="2400" b="1" dirty="0"/>
              <a:t>an experimental study on </a:t>
            </a:r>
            <a:r>
              <a:rPr lang="en-GB" sz="2400" b="1" baseline="30000" dirty="0"/>
              <a:t>210</a:t>
            </a:r>
            <a:r>
              <a:rPr lang="en-GB" sz="2400" b="1" dirty="0"/>
              <a:t>Pb</a:t>
            </a:r>
            <a:endParaRPr lang="fr-FR" sz="2000" dirty="0"/>
          </a:p>
        </p:txBody>
      </p:sp>
      <p:sp>
        <p:nvSpPr>
          <p:cNvPr id="9" name="Espace réservé du texte 2">
            <a:extLst>
              <a:ext uri="{FF2B5EF4-FFF2-40B4-BE49-F238E27FC236}">
                <a16:creationId xmlns:a16="http://schemas.microsoft.com/office/drawing/2014/main" id="{5D271B01-F4E4-B2FD-ADE2-0F5A74232FF0}"/>
              </a:ext>
            </a:extLst>
          </p:cNvPr>
          <p:cNvSpPr txBox="1">
            <a:spLocks/>
          </p:cNvSpPr>
          <p:nvPr/>
        </p:nvSpPr>
        <p:spPr>
          <a:xfrm>
            <a:off x="104369" y="1108079"/>
            <a:ext cx="10474731" cy="762000"/>
          </a:xfrm>
          <a:prstGeom prst="rect">
            <a:avLst/>
          </a:prstGeom>
        </p:spPr>
        <p:txBody>
          <a:bodyPr anchor="b">
            <a:noAutofit/>
          </a:bodyPr>
          <a:lstStyle>
            <a:lvl1pPr marL="0" indent="0" algn="l" defTabSz="720055" rtl="0" eaLnBrk="1" latinLnBrk="0" hangingPunct="1">
              <a:lnSpc>
                <a:spcPct val="100000"/>
              </a:lnSpc>
              <a:spcBef>
                <a:spcPts val="945"/>
              </a:spcBef>
              <a:buClr>
                <a:schemeClr val="tx2"/>
              </a:buClr>
              <a:buSzPct val="90000"/>
              <a:buFont typeface="Arial" panose="020B0604020202020204" pitchFamily="34" charset="0"/>
              <a:buNone/>
              <a:defRPr sz="1575" b="1" kern="1200">
                <a:solidFill>
                  <a:schemeClr val="tx2"/>
                </a:solidFill>
                <a:latin typeface="+mn-lt"/>
                <a:ea typeface="+mn-ea"/>
                <a:cs typeface="+mn-cs"/>
              </a:defRPr>
            </a:lvl1pPr>
            <a:lvl2pPr marL="360030" indent="0" algn="l" defTabSz="720055" rtl="0" eaLnBrk="1" latinLnBrk="0" hangingPunct="1">
              <a:lnSpc>
                <a:spcPct val="100000"/>
              </a:lnSpc>
              <a:spcBef>
                <a:spcPts val="394"/>
              </a:spcBef>
              <a:buClr>
                <a:schemeClr val="tx2"/>
              </a:buClr>
              <a:buSzPct val="90000"/>
              <a:buFont typeface="Arial" panose="020B0604020202020204" pitchFamily="34" charset="0"/>
              <a:buNone/>
              <a:defRPr sz="1575" b="1" kern="1200">
                <a:solidFill>
                  <a:schemeClr val="tx1"/>
                </a:solidFill>
                <a:latin typeface="+mn-lt"/>
                <a:ea typeface="+mn-ea"/>
                <a:cs typeface="+mn-cs"/>
              </a:defRPr>
            </a:lvl2pPr>
            <a:lvl3pPr marL="720061" indent="0" algn="l" defTabSz="720055" rtl="0" eaLnBrk="1" latinLnBrk="0" hangingPunct="1">
              <a:lnSpc>
                <a:spcPct val="100000"/>
              </a:lnSpc>
              <a:spcBef>
                <a:spcPts val="394"/>
              </a:spcBef>
              <a:buSzPct val="90000"/>
              <a:buFont typeface="Arial" panose="020B0604020202020204" pitchFamily="34" charset="0"/>
              <a:buNone/>
              <a:defRPr sz="1418" b="1" kern="1200">
                <a:solidFill>
                  <a:schemeClr val="tx1"/>
                </a:solidFill>
                <a:latin typeface="+mn-lt"/>
                <a:ea typeface="+mn-ea"/>
                <a:cs typeface="+mn-cs"/>
              </a:defRPr>
            </a:lvl3pPr>
            <a:lvl4pPr marL="1080091" indent="0" algn="l" defTabSz="720055" rtl="0" eaLnBrk="1" latinLnBrk="0" hangingPunct="1">
              <a:lnSpc>
                <a:spcPct val="100000"/>
              </a:lnSpc>
              <a:spcBef>
                <a:spcPts val="394"/>
              </a:spcBef>
              <a:buSzPct val="90000"/>
              <a:buFont typeface="Arial" panose="020B0604020202020204" pitchFamily="34" charset="0"/>
              <a:buNone/>
              <a:defRPr sz="1260" b="1" kern="1200">
                <a:solidFill>
                  <a:schemeClr val="tx1"/>
                </a:solidFill>
                <a:latin typeface="+mn-lt"/>
                <a:ea typeface="+mn-ea"/>
                <a:cs typeface="+mn-cs"/>
              </a:defRPr>
            </a:lvl4pPr>
            <a:lvl5pPr marL="1440120" indent="0" algn="l" defTabSz="720055" rtl="0" eaLnBrk="1" latinLnBrk="0" hangingPunct="1">
              <a:lnSpc>
                <a:spcPct val="100000"/>
              </a:lnSpc>
              <a:spcBef>
                <a:spcPts val="394"/>
              </a:spcBef>
              <a:buSzPct val="90000"/>
              <a:buFont typeface="Arial" panose="020B0604020202020204" pitchFamily="34" charset="0"/>
              <a:buNone/>
              <a:defRPr sz="1260" b="1" kern="1200">
                <a:solidFill>
                  <a:schemeClr val="tx1"/>
                </a:solidFill>
                <a:latin typeface="+mn-lt"/>
                <a:ea typeface="+mn-ea"/>
                <a:cs typeface="+mn-cs"/>
              </a:defRPr>
            </a:lvl5pPr>
            <a:lvl6pPr marL="1800150" indent="0" algn="l" defTabSz="720055" rtl="0" eaLnBrk="1" latinLnBrk="0" hangingPunct="1">
              <a:lnSpc>
                <a:spcPct val="90000"/>
              </a:lnSpc>
              <a:spcBef>
                <a:spcPts val="394"/>
              </a:spcBef>
              <a:buFont typeface="Arial" panose="020B0604020202020204" pitchFamily="34" charset="0"/>
              <a:buNone/>
              <a:defRPr sz="1260" b="1" kern="1200">
                <a:solidFill>
                  <a:schemeClr val="tx1"/>
                </a:solidFill>
                <a:latin typeface="+mn-lt"/>
                <a:ea typeface="+mn-ea"/>
                <a:cs typeface="+mn-cs"/>
              </a:defRPr>
            </a:lvl6pPr>
            <a:lvl7pPr marL="2160181" indent="0" algn="l" defTabSz="720055" rtl="0" eaLnBrk="1" latinLnBrk="0" hangingPunct="1">
              <a:lnSpc>
                <a:spcPct val="90000"/>
              </a:lnSpc>
              <a:spcBef>
                <a:spcPts val="394"/>
              </a:spcBef>
              <a:buFont typeface="Arial" panose="020B0604020202020204" pitchFamily="34" charset="0"/>
              <a:buNone/>
              <a:defRPr sz="1260" b="1" kern="1200">
                <a:solidFill>
                  <a:schemeClr val="tx1"/>
                </a:solidFill>
                <a:latin typeface="+mn-lt"/>
                <a:ea typeface="+mn-ea"/>
                <a:cs typeface="+mn-cs"/>
              </a:defRPr>
            </a:lvl7pPr>
            <a:lvl8pPr marL="2520211" indent="0" algn="l" defTabSz="720055" rtl="0" eaLnBrk="1" latinLnBrk="0" hangingPunct="1">
              <a:lnSpc>
                <a:spcPct val="90000"/>
              </a:lnSpc>
              <a:spcBef>
                <a:spcPts val="394"/>
              </a:spcBef>
              <a:buFont typeface="Arial" panose="020B0604020202020204" pitchFamily="34" charset="0"/>
              <a:buNone/>
              <a:defRPr sz="1260" b="1" kern="1200">
                <a:solidFill>
                  <a:schemeClr val="tx1"/>
                </a:solidFill>
                <a:latin typeface="+mn-lt"/>
                <a:ea typeface="+mn-ea"/>
                <a:cs typeface="+mn-cs"/>
              </a:defRPr>
            </a:lvl8pPr>
            <a:lvl9pPr marL="2880241" indent="0" algn="l" defTabSz="720055" rtl="0" eaLnBrk="1" latinLnBrk="0" hangingPunct="1">
              <a:lnSpc>
                <a:spcPct val="90000"/>
              </a:lnSpc>
              <a:spcBef>
                <a:spcPts val="394"/>
              </a:spcBef>
              <a:buFont typeface="Arial" panose="020B0604020202020204" pitchFamily="34" charset="0"/>
              <a:buNone/>
              <a:defRPr sz="1260" b="1" kern="1200">
                <a:solidFill>
                  <a:schemeClr val="tx1"/>
                </a:solidFill>
                <a:latin typeface="+mn-lt"/>
                <a:ea typeface="+mn-ea"/>
                <a:cs typeface="+mn-cs"/>
              </a:defRPr>
            </a:lvl9pPr>
          </a:lstStyle>
          <a:p>
            <a:pPr algn="ctr">
              <a:spcBef>
                <a:spcPts val="0"/>
              </a:spcBef>
              <a:spcAft>
                <a:spcPts val="1200"/>
              </a:spcAft>
            </a:pPr>
            <a:r>
              <a:rPr lang="fr-FR" sz="1000" b="0" dirty="0">
                <a:solidFill>
                  <a:schemeClr val="tx1"/>
                </a:solidFill>
              </a:rPr>
              <a:t>M.-C. Lépy</a:t>
            </a:r>
            <a:r>
              <a:rPr lang="fr-FR" sz="1000" b="0" baseline="30000" dirty="0">
                <a:solidFill>
                  <a:schemeClr val="tx1"/>
                </a:solidFill>
              </a:rPr>
              <a:t>1</a:t>
            </a:r>
            <a:r>
              <a:rPr lang="fr-FR" sz="1000" b="0" dirty="0">
                <a:solidFill>
                  <a:schemeClr val="tx1"/>
                </a:solidFill>
              </a:rPr>
              <a:t>, L. Chambon</a:t>
            </a:r>
            <a:r>
              <a:rPr lang="fr-FR" sz="1000" b="0" baseline="30000" dirty="0">
                <a:solidFill>
                  <a:schemeClr val="tx1"/>
                </a:solidFill>
              </a:rPr>
              <a:t>1</a:t>
            </a:r>
            <a:r>
              <a:rPr lang="fr-FR" sz="1000" b="0" dirty="0">
                <a:solidFill>
                  <a:schemeClr val="tx1"/>
                </a:solidFill>
              </a:rPr>
              <a:t>, B. Sabot</a:t>
            </a:r>
            <a:r>
              <a:rPr lang="fr-FR" sz="1000" b="0" baseline="30000" dirty="0">
                <a:solidFill>
                  <a:schemeClr val="tx1"/>
                </a:solidFill>
              </a:rPr>
              <a:t>1</a:t>
            </a:r>
            <a:r>
              <a:rPr lang="fr-FR" sz="1000" b="0" dirty="0">
                <a:solidFill>
                  <a:schemeClr val="tx1"/>
                </a:solidFill>
              </a:rPr>
              <a:t>, A. De Vismes</a:t>
            </a:r>
            <a:r>
              <a:rPr lang="fr-FR" sz="1000" b="0" baseline="30000" dirty="0">
                <a:solidFill>
                  <a:schemeClr val="tx1"/>
                </a:solidFill>
              </a:rPr>
              <a:t>2</a:t>
            </a:r>
            <a:r>
              <a:rPr lang="fr-FR" sz="1000" b="0" dirty="0">
                <a:solidFill>
                  <a:schemeClr val="tx1"/>
                </a:solidFill>
              </a:rPr>
              <a:t>, R. Galea</a:t>
            </a:r>
            <a:r>
              <a:rPr lang="fr-FR" sz="1000" b="0" baseline="30000" dirty="0">
                <a:solidFill>
                  <a:schemeClr val="tx1"/>
                </a:solidFill>
              </a:rPr>
              <a:t>3</a:t>
            </a:r>
            <a:r>
              <a:rPr lang="fr-FR" sz="1000" b="0" dirty="0">
                <a:solidFill>
                  <a:schemeClr val="tx1"/>
                </a:solidFill>
              </a:rPr>
              <a:t>, R. Idoeta</a:t>
            </a:r>
            <a:r>
              <a:rPr lang="fr-FR" sz="1000" b="0" baseline="30000" dirty="0">
                <a:solidFill>
                  <a:schemeClr val="tx1"/>
                </a:solidFill>
              </a:rPr>
              <a:t>4</a:t>
            </a:r>
            <a:r>
              <a:rPr lang="fr-FR" sz="1000" b="0" dirty="0">
                <a:solidFill>
                  <a:schemeClr val="tx1"/>
                </a:solidFill>
              </a:rPr>
              <a:t>, P. Jodlowski</a:t>
            </a:r>
            <a:r>
              <a:rPr lang="fr-FR" sz="1000" b="0" baseline="30000" dirty="0">
                <a:solidFill>
                  <a:schemeClr val="tx1"/>
                </a:solidFill>
              </a:rPr>
              <a:t>5</a:t>
            </a:r>
            <a:r>
              <a:rPr lang="fr-FR" sz="1000" b="0" dirty="0">
                <a:solidFill>
                  <a:schemeClr val="tx1"/>
                </a:solidFill>
              </a:rPr>
              <a:t>, K. Kanoutos</a:t>
            </a:r>
            <a:r>
              <a:rPr lang="fr-FR" sz="1000" b="0" baseline="30000" dirty="0">
                <a:solidFill>
                  <a:schemeClr val="tx1"/>
                </a:solidFill>
              </a:rPr>
              <a:t>6</a:t>
            </a:r>
            <a:r>
              <a:rPr lang="fr-FR" sz="1000" b="0" dirty="0">
                <a:solidFill>
                  <a:schemeClr val="tx1"/>
                </a:solidFill>
              </a:rPr>
              <a:t>, K. Karfopoulos</a:t>
            </a:r>
            <a:r>
              <a:rPr lang="fr-FR" sz="1000" b="0" baseline="30000" dirty="0">
                <a:solidFill>
                  <a:schemeClr val="tx1"/>
                </a:solidFill>
              </a:rPr>
              <a:t>7</a:t>
            </a:r>
            <a:r>
              <a:rPr lang="fr-FR" sz="1000" b="0" dirty="0">
                <a:solidFill>
                  <a:schemeClr val="tx1"/>
                </a:solidFill>
              </a:rPr>
              <a:t>, A. Meyer</a:t>
            </a:r>
            <a:r>
              <a:rPr lang="fr-FR" sz="1000" b="0" baseline="30000" dirty="0">
                <a:solidFill>
                  <a:schemeClr val="tx1"/>
                </a:solidFill>
              </a:rPr>
              <a:t>3</a:t>
            </a:r>
            <a:r>
              <a:rPr lang="fr-FR" sz="1000" b="0" dirty="0">
                <a:solidFill>
                  <a:schemeClr val="tx1"/>
                </a:solidFill>
              </a:rPr>
              <a:t>, I. Mitsios</a:t>
            </a:r>
            <a:r>
              <a:rPr lang="fr-FR" sz="1000" b="0" baseline="30000" dirty="0">
                <a:solidFill>
                  <a:schemeClr val="tx1"/>
                </a:solidFill>
              </a:rPr>
              <a:t>6</a:t>
            </a:r>
            <a:r>
              <a:rPr lang="fr-FR" sz="1000" b="0" dirty="0">
                <a:solidFill>
                  <a:schemeClr val="tx1"/>
                </a:solidFill>
              </a:rPr>
              <a:t>, V. Peyres</a:t>
            </a:r>
            <a:r>
              <a:rPr lang="fr-FR" sz="1000" b="0" baseline="30000" dirty="0">
                <a:solidFill>
                  <a:schemeClr val="tx1"/>
                </a:solidFill>
              </a:rPr>
              <a:t>8</a:t>
            </a:r>
            <a:r>
              <a:rPr lang="fr-FR" sz="1000" b="0" dirty="0">
                <a:solidFill>
                  <a:schemeClr val="tx1"/>
                </a:solidFill>
              </a:rPr>
              <a:t>, </a:t>
            </a:r>
            <a:br>
              <a:rPr lang="fr-FR" sz="1000" b="0" dirty="0">
                <a:solidFill>
                  <a:schemeClr val="tx1"/>
                </a:solidFill>
              </a:rPr>
            </a:br>
            <a:r>
              <a:rPr lang="fr-FR" sz="1000" b="0" dirty="0">
                <a:solidFill>
                  <a:schemeClr val="tx1"/>
                </a:solidFill>
              </a:rPr>
              <a:t>P. Saganowski</a:t>
            </a:r>
            <a:r>
              <a:rPr lang="fr-FR" sz="1000" b="0" baseline="30000" dirty="0">
                <a:solidFill>
                  <a:schemeClr val="tx1"/>
                </a:solidFill>
              </a:rPr>
              <a:t>9</a:t>
            </a:r>
            <a:r>
              <a:rPr lang="fr-FR" sz="1000" b="0" dirty="0">
                <a:solidFill>
                  <a:schemeClr val="tx1"/>
                </a:solidFill>
              </a:rPr>
              <a:t>, N. Salpadimos</a:t>
            </a:r>
            <a:r>
              <a:rPr lang="fr-FR" sz="1000" b="0" baseline="30000" dirty="0">
                <a:solidFill>
                  <a:schemeClr val="tx1"/>
                </a:solidFill>
              </a:rPr>
              <a:t>7</a:t>
            </a:r>
            <a:r>
              <a:rPr lang="fr-FR" sz="1000" b="0" dirty="0">
                <a:solidFill>
                  <a:schemeClr val="tx1"/>
                </a:solidFill>
              </a:rPr>
              <a:t>, M.I. Savva</a:t>
            </a:r>
            <a:r>
              <a:rPr lang="fr-FR" sz="1000" b="0" baseline="30000" dirty="0">
                <a:solidFill>
                  <a:schemeClr val="tx1"/>
                </a:solidFill>
              </a:rPr>
              <a:t>10</a:t>
            </a:r>
            <a:r>
              <a:rPr lang="fr-FR" sz="1000" b="0" dirty="0">
                <a:solidFill>
                  <a:schemeClr val="tx1"/>
                </a:solidFill>
              </a:rPr>
              <a:t>, O. Sima</a:t>
            </a:r>
            <a:r>
              <a:rPr lang="fr-FR" sz="1000" b="0" baseline="30000" dirty="0">
                <a:solidFill>
                  <a:schemeClr val="tx1"/>
                </a:solidFill>
              </a:rPr>
              <a:t>11</a:t>
            </a:r>
            <a:r>
              <a:rPr lang="fr-FR" sz="1000" b="0" dirty="0">
                <a:solidFill>
                  <a:schemeClr val="tx1"/>
                </a:solidFill>
              </a:rPr>
              <a:t>, T.T. Thanh</a:t>
            </a:r>
            <a:r>
              <a:rPr lang="fr-FR" sz="1000" b="0" baseline="30000" dirty="0">
                <a:solidFill>
                  <a:schemeClr val="tx1"/>
                </a:solidFill>
              </a:rPr>
              <a:t>12</a:t>
            </a:r>
            <a:r>
              <a:rPr lang="fr-FR" sz="1000" b="0" dirty="0">
                <a:solidFill>
                  <a:schemeClr val="tx1"/>
                </a:solidFill>
              </a:rPr>
              <a:t>, R. Townson</a:t>
            </a:r>
            <a:r>
              <a:rPr lang="fr-FR" sz="1000" b="0" baseline="30000" dirty="0">
                <a:solidFill>
                  <a:schemeClr val="tx1"/>
                </a:solidFill>
              </a:rPr>
              <a:t>4</a:t>
            </a:r>
            <a:r>
              <a:rPr lang="fr-FR" sz="1000" b="0" dirty="0">
                <a:solidFill>
                  <a:schemeClr val="tx1"/>
                </a:solidFill>
              </a:rPr>
              <a:t>, Z. Tymiński</a:t>
            </a:r>
            <a:r>
              <a:rPr lang="fr-FR" sz="1000" b="0" baseline="30000" dirty="0">
                <a:solidFill>
                  <a:schemeClr val="tx1"/>
                </a:solidFill>
              </a:rPr>
              <a:t>9</a:t>
            </a:r>
            <a:r>
              <a:rPr lang="fr-FR" sz="1000" b="0" dirty="0">
                <a:solidFill>
                  <a:schemeClr val="tx1"/>
                </a:solidFill>
              </a:rPr>
              <a:t>, T. Vasilopoulou</a:t>
            </a:r>
            <a:r>
              <a:rPr lang="fr-FR" sz="1000" b="0" baseline="30000" dirty="0">
                <a:solidFill>
                  <a:schemeClr val="tx1"/>
                </a:solidFill>
              </a:rPr>
              <a:t>10</a:t>
            </a:r>
            <a:r>
              <a:rPr lang="fr-FR" sz="1000" b="0" dirty="0">
                <a:solidFill>
                  <a:schemeClr val="tx1"/>
                </a:solidFill>
              </a:rPr>
              <a:t>, L. Verheyen</a:t>
            </a:r>
            <a:r>
              <a:rPr lang="fr-FR" sz="1000" b="0" baseline="30000" dirty="0">
                <a:solidFill>
                  <a:schemeClr val="tx1"/>
                </a:solidFill>
              </a:rPr>
              <a:t>13</a:t>
            </a:r>
            <a:r>
              <a:rPr lang="fr-FR" sz="1000" b="0" dirty="0">
                <a:solidFill>
                  <a:schemeClr val="tx1"/>
                </a:solidFill>
              </a:rPr>
              <a:t>, T. Vidmar</a:t>
            </a:r>
            <a:r>
              <a:rPr lang="fr-FR" sz="1000" b="0" baseline="30000" dirty="0">
                <a:solidFill>
                  <a:schemeClr val="tx1"/>
                </a:solidFill>
              </a:rPr>
              <a:t>13</a:t>
            </a:r>
          </a:p>
          <a:p>
            <a:pPr algn="ctr">
              <a:spcBef>
                <a:spcPts val="0"/>
              </a:spcBef>
              <a:spcAft>
                <a:spcPts val="1200"/>
              </a:spcAft>
            </a:pPr>
            <a:r>
              <a:rPr lang="fr-FR" sz="1000" b="0" baseline="30000" dirty="0" smtClean="0">
                <a:solidFill>
                  <a:schemeClr val="tx1"/>
                </a:solidFill>
              </a:rPr>
              <a:t>1</a:t>
            </a:r>
            <a:r>
              <a:rPr lang="fr-FR" sz="1000" b="0" dirty="0">
                <a:solidFill>
                  <a:schemeClr val="tx1"/>
                </a:solidFill>
              </a:rPr>
              <a:t> </a:t>
            </a:r>
            <a:r>
              <a:rPr lang="fr-FR" sz="1000" b="0" dirty="0" smtClean="0">
                <a:solidFill>
                  <a:schemeClr val="tx1"/>
                </a:solidFill>
              </a:rPr>
              <a:t>CEA/LNHB</a:t>
            </a:r>
            <a:r>
              <a:rPr lang="fr-FR" sz="1000" b="0" dirty="0">
                <a:solidFill>
                  <a:schemeClr val="tx1"/>
                </a:solidFill>
              </a:rPr>
              <a:t>, </a:t>
            </a:r>
            <a:r>
              <a:rPr lang="fr-FR" sz="1000" b="0" baseline="30000" dirty="0" smtClean="0">
                <a:solidFill>
                  <a:schemeClr val="tx1"/>
                </a:solidFill>
              </a:rPr>
              <a:t>2</a:t>
            </a:r>
            <a:r>
              <a:rPr lang="fr-FR" sz="1000" b="0" dirty="0">
                <a:solidFill>
                  <a:schemeClr val="tx1"/>
                </a:solidFill>
              </a:rPr>
              <a:t> </a:t>
            </a:r>
            <a:r>
              <a:rPr lang="fr-FR" sz="1000" b="0" dirty="0" smtClean="0">
                <a:solidFill>
                  <a:schemeClr val="tx1"/>
                </a:solidFill>
              </a:rPr>
              <a:t>IRSN</a:t>
            </a:r>
            <a:r>
              <a:rPr lang="fr-FR" sz="1000" b="0" dirty="0">
                <a:solidFill>
                  <a:schemeClr val="tx1"/>
                </a:solidFill>
              </a:rPr>
              <a:t>, </a:t>
            </a:r>
            <a:r>
              <a:rPr lang="fr-FR" sz="1000" b="0" baseline="30000" dirty="0" smtClean="0">
                <a:solidFill>
                  <a:schemeClr val="tx1"/>
                </a:solidFill>
              </a:rPr>
              <a:t>3</a:t>
            </a:r>
            <a:r>
              <a:rPr lang="fr-FR" sz="1000" b="0" dirty="0" smtClean="0">
                <a:solidFill>
                  <a:schemeClr val="tx1"/>
                </a:solidFill>
              </a:rPr>
              <a:t> </a:t>
            </a:r>
            <a:r>
              <a:rPr lang="fr-FR" sz="1000" b="0" dirty="0">
                <a:solidFill>
                  <a:schemeClr val="tx1"/>
                </a:solidFill>
              </a:rPr>
              <a:t>NRC, </a:t>
            </a:r>
            <a:r>
              <a:rPr lang="fr-FR" sz="1000" b="0" baseline="30000" dirty="0" smtClean="0">
                <a:solidFill>
                  <a:schemeClr val="tx1"/>
                </a:solidFill>
              </a:rPr>
              <a:t>4 </a:t>
            </a:r>
            <a:r>
              <a:rPr lang="fr-FR" sz="1000" b="0" dirty="0" smtClean="0">
                <a:solidFill>
                  <a:schemeClr val="tx1"/>
                </a:solidFill>
              </a:rPr>
              <a:t>UPV/EHU</a:t>
            </a:r>
            <a:r>
              <a:rPr lang="fr-FR" sz="1000" b="0" dirty="0">
                <a:solidFill>
                  <a:schemeClr val="tx1"/>
                </a:solidFill>
              </a:rPr>
              <a:t>, </a:t>
            </a:r>
            <a:r>
              <a:rPr lang="fr-FR" sz="1000" b="0" baseline="30000" dirty="0" smtClean="0">
                <a:solidFill>
                  <a:schemeClr val="tx1"/>
                </a:solidFill>
              </a:rPr>
              <a:t>5</a:t>
            </a:r>
            <a:r>
              <a:rPr lang="fr-FR" sz="1000" b="0" dirty="0" smtClean="0">
                <a:solidFill>
                  <a:schemeClr val="tx1"/>
                </a:solidFill>
              </a:rPr>
              <a:t> </a:t>
            </a:r>
            <a:r>
              <a:rPr lang="fr-FR" sz="1000" b="0" dirty="0">
                <a:solidFill>
                  <a:schemeClr val="tx1"/>
                </a:solidFill>
              </a:rPr>
              <a:t>AGH UST, </a:t>
            </a:r>
            <a:r>
              <a:rPr lang="fr-FR" sz="1000" b="0" baseline="30000" dirty="0" smtClean="0">
                <a:solidFill>
                  <a:schemeClr val="tx1"/>
                </a:solidFill>
              </a:rPr>
              <a:t>6</a:t>
            </a:r>
            <a:r>
              <a:rPr lang="fr-FR" sz="1000" b="0" dirty="0" smtClean="0">
                <a:solidFill>
                  <a:schemeClr val="tx1"/>
                </a:solidFill>
              </a:rPr>
              <a:t> </a:t>
            </a:r>
            <a:r>
              <a:rPr lang="fr-FR" sz="1000" b="0" dirty="0">
                <a:solidFill>
                  <a:schemeClr val="tx1"/>
                </a:solidFill>
              </a:rPr>
              <a:t>NTUA, </a:t>
            </a:r>
            <a:r>
              <a:rPr lang="fr-FR" sz="1000" b="0" baseline="30000" dirty="0" smtClean="0">
                <a:solidFill>
                  <a:schemeClr val="tx1"/>
                </a:solidFill>
              </a:rPr>
              <a:t>7</a:t>
            </a:r>
            <a:r>
              <a:rPr lang="fr-FR" sz="1000" b="0" dirty="0" smtClean="0">
                <a:solidFill>
                  <a:schemeClr val="tx1"/>
                </a:solidFill>
              </a:rPr>
              <a:t> </a:t>
            </a:r>
            <a:r>
              <a:rPr lang="fr-FR" sz="1000" b="0" dirty="0">
                <a:solidFill>
                  <a:schemeClr val="tx1"/>
                </a:solidFill>
              </a:rPr>
              <a:t>EEAE, </a:t>
            </a:r>
            <a:r>
              <a:rPr lang="fr-FR" sz="1000" b="0" baseline="30000" dirty="0" smtClean="0">
                <a:solidFill>
                  <a:schemeClr val="tx1"/>
                </a:solidFill>
              </a:rPr>
              <a:t>8</a:t>
            </a:r>
            <a:r>
              <a:rPr lang="fr-FR" sz="1000" b="0" dirty="0" smtClean="0">
                <a:solidFill>
                  <a:schemeClr val="tx1"/>
                </a:solidFill>
              </a:rPr>
              <a:t> </a:t>
            </a:r>
            <a:r>
              <a:rPr lang="fr-FR" sz="1000" b="0" dirty="0">
                <a:solidFill>
                  <a:schemeClr val="tx1"/>
                </a:solidFill>
              </a:rPr>
              <a:t>CIEMAT, </a:t>
            </a:r>
            <a:r>
              <a:rPr lang="fr-FR" sz="1000" b="0" baseline="30000" dirty="0" smtClean="0">
                <a:solidFill>
                  <a:schemeClr val="tx1"/>
                </a:solidFill>
              </a:rPr>
              <a:t>9</a:t>
            </a:r>
            <a:r>
              <a:rPr lang="fr-FR" sz="1000" b="0" dirty="0" smtClean="0">
                <a:solidFill>
                  <a:schemeClr val="tx1"/>
                </a:solidFill>
              </a:rPr>
              <a:t> </a:t>
            </a:r>
            <a:r>
              <a:rPr lang="fr-FR" sz="1000" b="0" dirty="0">
                <a:solidFill>
                  <a:schemeClr val="tx1"/>
                </a:solidFill>
              </a:rPr>
              <a:t>POLATOM, </a:t>
            </a:r>
            <a:r>
              <a:rPr lang="fr-FR" sz="1000" b="0" baseline="30000" dirty="0" smtClean="0">
                <a:solidFill>
                  <a:schemeClr val="tx1"/>
                </a:solidFill>
              </a:rPr>
              <a:t>10</a:t>
            </a:r>
            <a:r>
              <a:rPr lang="fr-FR" sz="1000" b="0" dirty="0" smtClean="0">
                <a:solidFill>
                  <a:schemeClr val="tx1"/>
                </a:solidFill>
              </a:rPr>
              <a:t> </a:t>
            </a:r>
            <a:r>
              <a:rPr lang="fr-FR" sz="1000" b="0" dirty="0">
                <a:solidFill>
                  <a:schemeClr val="tx1"/>
                </a:solidFill>
              </a:rPr>
              <a:t>NCSR “</a:t>
            </a:r>
            <a:r>
              <a:rPr lang="fr-FR" sz="1000" b="0" dirty="0" err="1">
                <a:solidFill>
                  <a:schemeClr val="tx1"/>
                </a:solidFill>
              </a:rPr>
              <a:t>Demokritos</a:t>
            </a:r>
            <a:r>
              <a:rPr lang="fr-FR" sz="1000" b="0" dirty="0">
                <a:solidFill>
                  <a:schemeClr val="tx1"/>
                </a:solidFill>
              </a:rPr>
              <a:t>”, </a:t>
            </a:r>
            <a:r>
              <a:rPr lang="fr-FR" sz="1000" b="0" baseline="30000" dirty="0" smtClean="0">
                <a:solidFill>
                  <a:schemeClr val="tx1"/>
                </a:solidFill>
              </a:rPr>
              <a:t>11</a:t>
            </a:r>
            <a:r>
              <a:rPr lang="fr-FR" sz="1000" b="0" dirty="0" smtClean="0">
                <a:solidFill>
                  <a:schemeClr val="tx1"/>
                </a:solidFill>
              </a:rPr>
              <a:t> U</a:t>
            </a:r>
            <a:r>
              <a:rPr lang="fr-FR" sz="1000" b="0" dirty="0">
                <a:solidFill>
                  <a:schemeClr val="tx1"/>
                </a:solidFill>
              </a:rPr>
              <a:t>. </a:t>
            </a:r>
            <a:r>
              <a:rPr lang="fr-FR" sz="1000" b="0" dirty="0" err="1">
                <a:solidFill>
                  <a:schemeClr val="tx1"/>
                </a:solidFill>
              </a:rPr>
              <a:t>Bucharest</a:t>
            </a:r>
            <a:r>
              <a:rPr lang="fr-FR" sz="1000" b="0" dirty="0">
                <a:solidFill>
                  <a:schemeClr val="tx1"/>
                </a:solidFill>
              </a:rPr>
              <a:t>, </a:t>
            </a:r>
            <a:r>
              <a:rPr lang="fr-FR" sz="1000" b="0" baseline="30000" dirty="0" smtClean="0">
                <a:solidFill>
                  <a:schemeClr val="tx1"/>
                </a:solidFill>
              </a:rPr>
              <a:t>12</a:t>
            </a:r>
            <a:r>
              <a:rPr lang="fr-FR" sz="1000" b="0" dirty="0" smtClean="0">
                <a:solidFill>
                  <a:schemeClr val="tx1"/>
                </a:solidFill>
              </a:rPr>
              <a:t> </a:t>
            </a:r>
            <a:r>
              <a:rPr lang="fr-FR" sz="1000" b="0" dirty="0">
                <a:solidFill>
                  <a:schemeClr val="tx1"/>
                </a:solidFill>
              </a:rPr>
              <a:t>VNUHCM, </a:t>
            </a:r>
            <a:r>
              <a:rPr lang="fr-FR" sz="1000" b="0" baseline="30000" dirty="0" smtClean="0">
                <a:solidFill>
                  <a:schemeClr val="tx1"/>
                </a:solidFill>
              </a:rPr>
              <a:t>13</a:t>
            </a:r>
            <a:r>
              <a:rPr lang="fr-FR" sz="1000" b="0" dirty="0" smtClean="0">
                <a:solidFill>
                  <a:schemeClr val="tx1"/>
                </a:solidFill>
              </a:rPr>
              <a:t> </a:t>
            </a:r>
            <a:r>
              <a:rPr lang="fr-FR" sz="1000" b="0" dirty="0">
                <a:solidFill>
                  <a:schemeClr val="tx1"/>
                </a:solidFill>
              </a:rPr>
              <a:t>SCK CEN</a:t>
            </a:r>
          </a:p>
        </p:txBody>
      </p:sp>
      <p:pic>
        <p:nvPicPr>
          <p:cNvPr id="19" name="Image 1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75533" y="14403070"/>
            <a:ext cx="716280" cy="716280"/>
          </a:xfrm>
          <a:prstGeom prst="rect">
            <a:avLst/>
          </a:prstGeom>
        </p:spPr>
      </p:pic>
      <p:sp>
        <p:nvSpPr>
          <p:cNvPr id="29" name="Rectangle 28"/>
          <p:cNvSpPr>
            <a:spLocks noChangeAspect="1"/>
          </p:cNvSpPr>
          <p:nvPr/>
        </p:nvSpPr>
        <p:spPr bwMode="auto">
          <a:xfrm>
            <a:off x="137159" y="1923099"/>
            <a:ext cx="69317" cy="254500"/>
          </a:xfrm>
          <a:prstGeom prst="rect">
            <a:avLst/>
          </a:prstGeom>
          <a:solidFill>
            <a:srgbClr val="E500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endParaRPr kumimoji="0" lang="fr-FR" sz="2400" b="0" i="0" u="none" strike="noStrike" cap="none" normalizeH="0" baseline="0">
              <a:solidFill>
                <a:srgbClr val="E50019"/>
              </a:solidFill>
              <a:effectLst/>
              <a:latin typeface="Times New Roman" pitchFamily="-106" charset="0"/>
            </a:endParaRPr>
          </a:p>
        </p:txBody>
      </p:sp>
      <p:sp>
        <p:nvSpPr>
          <p:cNvPr id="48" name="Rectangle 47"/>
          <p:cNvSpPr>
            <a:spLocks noChangeAspect="1"/>
          </p:cNvSpPr>
          <p:nvPr/>
        </p:nvSpPr>
        <p:spPr bwMode="auto">
          <a:xfrm>
            <a:off x="140506" y="9768051"/>
            <a:ext cx="62621" cy="254500"/>
          </a:xfrm>
          <a:prstGeom prst="rect">
            <a:avLst/>
          </a:prstGeom>
          <a:solidFill>
            <a:srgbClr val="E500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endParaRPr kumimoji="0" lang="fr-FR" sz="2400" b="0" i="0" u="none" strike="noStrike" cap="none" normalizeH="0" baseline="0">
              <a:solidFill>
                <a:srgbClr val="E50019"/>
              </a:solidFill>
              <a:effectLst/>
              <a:latin typeface="Times New Roman" pitchFamily="-106" charset="0"/>
            </a:endParaRPr>
          </a:p>
        </p:txBody>
      </p:sp>
      <p:sp>
        <p:nvSpPr>
          <p:cNvPr id="14" name="Rectangle 13"/>
          <p:cNvSpPr/>
          <p:nvPr/>
        </p:nvSpPr>
        <p:spPr>
          <a:xfrm>
            <a:off x="1820130" y="832985"/>
            <a:ext cx="7043208" cy="261610"/>
          </a:xfrm>
          <a:prstGeom prst="rect">
            <a:avLst/>
          </a:prstGeom>
        </p:spPr>
        <p:txBody>
          <a:bodyPr wrap="square">
            <a:spAutoFit/>
          </a:bodyPr>
          <a:lstStyle/>
          <a:p>
            <a:pPr algn="ctr"/>
            <a:r>
              <a:rPr lang="fr-FR" sz="1100" b="1" dirty="0"/>
              <a:t>ON-GOING EXERCISE OF THE ICRM GAMMA SPECTROMETRY WORKING GROUP</a:t>
            </a:r>
          </a:p>
        </p:txBody>
      </p:sp>
      <p:graphicFrame>
        <p:nvGraphicFramePr>
          <p:cNvPr id="56" name="Tableau 55"/>
          <p:cNvGraphicFramePr>
            <a:graphicFrameLocks noGrp="1"/>
          </p:cNvGraphicFramePr>
          <p:nvPr>
            <p:extLst>
              <p:ext uri="{D42A27DB-BD31-4B8C-83A1-F6EECF244321}">
                <p14:modId xmlns:p14="http://schemas.microsoft.com/office/powerpoint/2010/main" val="1944893704"/>
              </p:ext>
            </p:extLst>
          </p:nvPr>
        </p:nvGraphicFramePr>
        <p:xfrm>
          <a:off x="6446674" y="3027107"/>
          <a:ext cx="4131186" cy="1144080"/>
        </p:xfrm>
        <a:graphic>
          <a:graphicData uri="http://schemas.openxmlformats.org/drawingml/2006/table">
            <a:tbl>
              <a:tblPr firstRow="1" bandRow="1">
                <a:tableStyleId>{3B4B98B0-60AC-42C2-AFA5-B58CD77FA1E5}</a:tableStyleId>
              </a:tblPr>
              <a:tblGrid>
                <a:gridCol w="507813">
                  <a:extLst>
                    <a:ext uri="{9D8B030D-6E8A-4147-A177-3AD203B41FA5}">
                      <a16:colId xmlns:a16="http://schemas.microsoft.com/office/drawing/2014/main" val="3171316176"/>
                    </a:ext>
                  </a:extLst>
                </a:gridCol>
                <a:gridCol w="838734">
                  <a:extLst>
                    <a:ext uri="{9D8B030D-6E8A-4147-A177-3AD203B41FA5}">
                      <a16:colId xmlns:a16="http://schemas.microsoft.com/office/drawing/2014/main" val="1848401076"/>
                    </a:ext>
                  </a:extLst>
                </a:gridCol>
                <a:gridCol w="1375834">
                  <a:extLst>
                    <a:ext uri="{9D8B030D-6E8A-4147-A177-3AD203B41FA5}">
                      <a16:colId xmlns:a16="http://schemas.microsoft.com/office/drawing/2014/main" val="1143072338"/>
                    </a:ext>
                  </a:extLst>
                </a:gridCol>
                <a:gridCol w="1408805">
                  <a:extLst>
                    <a:ext uri="{9D8B030D-6E8A-4147-A177-3AD203B41FA5}">
                      <a16:colId xmlns:a16="http://schemas.microsoft.com/office/drawing/2014/main" val="499234184"/>
                    </a:ext>
                  </a:extLst>
                </a:gridCol>
              </a:tblGrid>
              <a:tr h="216000">
                <a:tc gridSpan="4">
                  <a:txBody>
                    <a:bodyPr/>
                    <a:lstStyle/>
                    <a:p>
                      <a:pPr algn="ctr"/>
                      <a:r>
                        <a:rPr lang="en-US" sz="1000" b="1" dirty="0" smtClean="0"/>
                        <a:t>Reference date: 1</a:t>
                      </a:r>
                      <a:r>
                        <a:rPr lang="en-US" sz="1000" b="1" baseline="30000" dirty="0" smtClean="0"/>
                        <a:t>rst</a:t>
                      </a:r>
                      <a:r>
                        <a:rPr lang="en-US" sz="1000" b="1" dirty="0" smtClean="0"/>
                        <a:t> October 2022</a:t>
                      </a:r>
                      <a:r>
                        <a:rPr lang="en-US" sz="1000" b="1" baseline="0" dirty="0" smtClean="0"/>
                        <a:t> – 12:00:00 UTC</a:t>
                      </a:r>
                      <a:endParaRPr lang="en-US" sz="1000" b="1" dirty="0"/>
                    </a:p>
                  </a:txBody>
                  <a:tcPr anchor="ctr"/>
                </a:tc>
                <a:tc hMerge="1">
                  <a:txBody>
                    <a:bodyPr/>
                    <a:lstStyle/>
                    <a:p>
                      <a:pPr algn="ctr"/>
                      <a:endParaRPr lang="en-US" sz="1000" b="1" dirty="0"/>
                    </a:p>
                  </a:txBody>
                  <a:tcPr anchor="ctr"/>
                </a:tc>
                <a:tc hMerge="1">
                  <a:txBody>
                    <a:bodyPr/>
                    <a:lstStyle/>
                    <a:p>
                      <a:pPr algn="ctr"/>
                      <a:endParaRPr lang="en-US" sz="1000" b="1" dirty="0"/>
                    </a:p>
                  </a:txBody>
                  <a:tcPr anchor="ctr"/>
                </a:tc>
                <a:tc hMerge="1">
                  <a:txBody>
                    <a:bodyPr/>
                    <a:lstStyle/>
                    <a:p>
                      <a:pPr algn="l"/>
                      <a:endParaRPr lang="en-US" sz="1000" b="1" dirty="0"/>
                    </a:p>
                  </a:txBody>
                  <a:tcPr anchor="ctr"/>
                </a:tc>
                <a:extLst>
                  <a:ext uri="{0D108BD9-81ED-4DB2-BD59-A6C34878D82A}">
                    <a16:rowId xmlns:a16="http://schemas.microsoft.com/office/drawing/2014/main" val="2640808316"/>
                  </a:ext>
                </a:extLst>
              </a:tr>
              <a:tr h="237530">
                <a:tc>
                  <a:txBody>
                    <a:bodyPr/>
                    <a:lstStyle/>
                    <a:p>
                      <a:pPr algn="l"/>
                      <a:endParaRPr lang="en-US" sz="1000" dirty="0"/>
                    </a:p>
                  </a:txBody>
                  <a:tcPr anchor="ctr"/>
                </a:tc>
                <a:tc>
                  <a:txBody>
                    <a:bodyPr/>
                    <a:lstStyle/>
                    <a:p>
                      <a:pPr algn="ctr"/>
                      <a:r>
                        <a:rPr lang="fr-FR" sz="1000" dirty="0" smtClean="0"/>
                        <a:t>Half-life</a:t>
                      </a:r>
                      <a:r>
                        <a:rPr lang="fr-FR" sz="1000" baseline="0" dirty="0" smtClean="0"/>
                        <a:t> (a)</a:t>
                      </a:r>
                      <a:endParaRPr lang="en-US" sz="1000" dirty="0"/>
                    </a:p>
                  </a:txBody>
                  <a:tcPr anchor="ctr"/>
                </a:tc>
                <a:tc>
                  <a:txBody>
                    <a:bodyPr/>
                    <a:lstStyle/>
                    <a:p>
                      <a:pPr algn="ctr"/>
                      <a:r>
                        <a:rPr lang="fr-FR" sz="1000" dirty="0" smtClean="0"/>
                        <a:t>Photon </a:t>
                      </a:r>
                      <a:r>
                        <a:rPr lang="fr-FR" sz="1000" dirty="0" err="1" smtClean="0"/>
                        <a:t>emission</a:t>
                      </a:r>
                      <a:r>
                        <a:rPr lang="fr-FR" sz="1000" dirty="0" smtClean="0"/>
                        <a:t> </a:t>
                      </a:r>
                      <a:r>
                        <a:rPr lang="fr-FR" sz="1000" dirty="0" err="1" smtClean="0"/>
                        <a:t>energy</a:t>
                      </a:r>
                      <a:r>
                        <a:rPr lang="fr-FR" sz="1000" dirty="0" smtClean="0"/>
                        <a:t> (</a:t>
                      </a:r>
                      <a:r>
                        <a:rPr lang="fr-FR" sz="1000" dirty="0" err="1" smtClean="0"/>
                        <a:t>keV</a:t>
                      </a:r>
                      <a:r>
                        <a:rPr lang="fr-FR" sz="1000" dirty="0" smtClean="0"/>
                        <a:t>)</a:t>
                      </a:r>
                      <a:endParaRPr lang="en-US" sz="1000" dirty="0"/>
                    </a:p>
                  </a:txBody>
                  <a:tcPr anchor="ctr"/>
                </a:tc>
                <a:tc>
                  <a:txBody>
                    <a:bodyPr/>
                    <a:lstStyle/>
                    <a:p>
                      <a:pPr algn="ctr"/>
                      <a:r>
                        <a:rPr lang="fr-FR" sz="1000" dirty="0" smtClean="0"/>
                        <a:t>Photon </a:t>
                      </a:r>
                      <a:r>
                        <a:rPr lang="fr-FR" sz="1000" dirty="0" err="1" smtClean="0"/>
                        <a:t>emission</a:t>
                      </a:r>
                      <a:r>
                        <a:rPr lang="fr-FR" sz="1000" dirty="0" smtClean="0"/>
                        <a:t> </a:t>
                      </a:r>
                      <a:r>
                        <a:rPr lang="fr-FR" sz="1000" dirty="0" err="1" smtClean="0"/>
                        <a:t>intensity</a:t>
                      </a:r>
                      <a:r>
                        <a:rPr lang="fr-FR" sz="1000" dirty="0" smtClean="0"/>
                        <a:t> (%)</a:t>
                      </a:r>
                      <a:endParaRPr lang="en-US" sz="1000" dirty="0"/>
                    </a:p>
                  </a:txBody>
                  <a:tcPr anchor="ctr"/>
                </a:tc>
                <a:extLst>
                  <a:ext uri="{0D108BD9-81ED-4DB2-BD59-A6C34878D82A}">
                    <a16:rowId xmlns:a16="http://schemas.microsoft.com/office/drawing/2014/main" val="1760285366"/>
                  </a:ext>
                </a:extLst>
              </a:tr>
              <a:tr h="252000">
                <a:tc>
                  <a:txBody>
                    <a:bodyPr/>
                    <a:lstStyle/>
                    <a:p>
                      <a:pPr algn="l"/>
                      <a:r>
                        <a:rPr lang="fr-FR" sz="1000" baseline="30000" dirty="0" smtClean="0"/>
                        <a:t>210</a:t>
                      </a:r>
                      <a:r>
                        <a:rPr lang="fr-FR" sz="1000" dirty="0" smtClean="0"/>
                        <a:t>Pb</a:t>
                      </a:r>
                      <a:endParaRPr lang="en-US" sz="1000" dirty="0"/>
                    </a:p>
                  </a:txBody>
                  <a:tcPr anchor="ctr"/>
                </a:tc>
                <a:tc>
                  <a:txBody>
                    <a:bodyPr/>
                    <a:lstStyle/>
                    <a:p>
                      <a:pPr algn="ctr"/>
                      <a:r>
                        <a:rPr lang="fr-FR" sz="1000" dirty="0" smtClean="0"/>
                        <a:t>22.23 (12)</a:t>
                      </a:r>
                      <a:endParaRPr lang="en-US" sz="1000" dirty="0"/>
                    </a:p>
                  </a:txBody>
                  <a:tcPr anchor="ctr"/>
                </a:tc>
                <a:tc>
                  <a:txBody>
                    <a:bodyPr/>
                    <a:lstStyle/>
                    <a:p>
                      <a:pPr algn="ctr"/>
                      <a:r>
                        <a:rPr lang="fr-FR" sz="1000" dirty="0" smtClean="0"/>
                        <a:t>46.54</a:t>
                      </a:r>
                      <a:endParaRPr lang="en-US" sz="1000" dirty="0"/>
                    </a:p>
                  </a:txBody>
                  <a:tcPr anchor="ctr"/>
                </a:tc>
                <a:tc>
                  <a:txBody>
                    <a:bodyPr/>
                    <a:lstStyle/>
                    <a:p>
                      <a:pPr algn="ctr"/>
                      <a:r>
                        <a:rPr lang="fr-FR" sz="1000" dirty="0" smtClean="0"/>
                        <a:t>4.252</a:t>
                      </a:r>
                      <a:r>
                        <a:rPr lang="fr-FR" sz="1000" baseline="0" dirty="0" smtClean="0"/>
                        <a:t> (40)</a:t>
                      </a:r>
                      <a:endParaRPr lang="en-US" sz="1000" dirty="0"/>
                    </a:p>
                  </a:txBody>
                  <a:tcPr anchor="ctr"/>
                </a:tc>
                <a:extLst>
                  <a:ext uri="{0D108BD9-81ED-4DB2-BD59-A6C34878D82A}">
                    <a16:rowId xmlns:a16="http://schemas.microsoft.com/office/drawing/2014/main" val="153795032"/>
                  </a:ext>
                </a:extLst>
              </a:tr>
              <a:tr h="252000">
                <a:tc>
                  <a:txBody>
                    <a:bodyPr/>
                    <a:lstStyle/>
                    <a:p>
                      <a:pPr algn="l"/>
                      <a:r>
                        <a:rPr lang="fr-FR" sz="1000" baseline="30000" dirty="0" smtClean="0"/>
                        <a:t>137</a:t>
                      </a:r>
                      <a:r>
                        <a:rPr lang="fr-FR" sz="1000" dirty="0" smtClean="0"/>
                        <a:t>Cs</a:t>
                      </a:r>
                      <a:endParaRPr lang="en-US" sz="1000" dirty="0"/>
                    </a:p>
                  </a:txBody>
                  <a:tcPr anchor="ctr"/>
                </a:tc>
                <a:tc>
                  <a:txBody>
                    <a:bodyPr/>
                    <a:lstStyle/>
                    <a:p>
                      <a:pPr algn="ctr"/>
                      <a:r>
                        <a:rPr lang="fr-FR" sz="1000" dirty="0" smtClean="0"/>
                        <a:t>30.05</a:t>
                      </a:r>
                      <a:r>
                        <a:rPr lang="fr-FR" sz="1000" baseline="0" dirty="0" smtClean="0"/>
                        <a:t> (8)</a:t>
                      </a:r>
                      <a:endParaRPr lang="en-US" sz="1000" dirty="0"/>
                    </a:p>
                  </a:txBody>
                  <a:tcPr anchor="ctr"/>
                </a:tc>
                <a:tc>
                  <a:txBody>
                    <a:bodyPr/>
                    <a:lstStyle/>
                    <a:p>
                      <a:pPr algn="ctr"/>
                      <a:r>
                        <a:rPr lang="fr-FR" sz="1000" dirty="0" smtClean="0"/>
                        <a:t>661.66</a:t>
                      </a:r>
                      <a:endParaRPr lang="en-US" sz="1000" dirty="0"/>
                    </a:p>
                  </a:txBody>
                  <a:tcPr anchor="ctr"/>
                </a:tc>
                <a:tc>
                  <a:txBody>
                    <a:bodyPr/>
                    <a:lstStyle/>
                    <a:p>
                      <a:pPr algn="ctr"/>
                      <a:r>
                        <a:rPr lang="fr-FR" sz="1000" dirty="0" smtClean="0"/>
                        <a:t>84.99 (20)</a:t>
                      </a:r>
                      <a:endParaRPr lang="en-US" sz="1000" dirty="0"/>
                    </a:p>
                  </a:txBody>
                  <a:tcPr anchor="ctr"/>
                </a:tc>
                <a:extLst>
                  <a:ext uri="{0D108BD9-81ED-4DB2-BD59-A6C34878D82A}">
                    <a16:rowId xmlns:a16="http://schemas.microsoft.com/office/drawing/2014/main" val="86575665"/>
                  </a:ext>
                </a:extLst>
              </a:tr>
            </a:tbl>
          </a:graphicData>
        </a:graphic>
      </p:graphicFrame>
      <p:grpSp>
        <p:nvGrpSpPr>
          <p:cNvPr id="96" name="Groupe 95"/>
          <p:cNvGrpSpPr/>
          <p:nvPr/>
        </p:nvGrpSpPr>
        <p:grpSpPr>
          <a:xfrm>
            <a:off x="3714921" y="3262889"/>
            <a:ext cx="2160000" cy="2160000"/>
            <a:chOff x="3802682" y="3340566"/>
            <a:chExt cx="2160000" cy="2160000"/>
          </a:xfrm>
        </p:grpSpPr>
        <p:sp>
          <p:nvSpPr>
            <p:cNvPr id="25" name="Ellipse 24"/>
            <p:cNvSpPr/>
            <p:nvPr/>
          </p:nvSpPr>
          <p:spPr>
            <a:xfrm>
              <a:off x="3802682" y="3340566"/>
              <a:ext cx="2160000" cy="216000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900" dirty="0"/>
            </a:p>
          </p:txBody>
        </p:sp>
        <p:sp>
          <p:nvSpPr>
            <p:cNvPr id="26" name="ZoneTexte 25"/>
            <p:cNvSpPr txBox="1"/>
            <p:nvPr/>
          </p:nvSpPr>
          <p:spPr>
            <a:xfrm>
              <a:off x="4125693" y="3397366"/>
              <a:ext cx="1513978" cy="553998"/>
            </a:xfrm>
            <a:prstGeom prst="rect">
              <a:avLst/>
            </a:prstGeom>
            <a:noFill/>
            <a:ln>
              <a:noFill/>
            </a:ln>
          </p:spPr>
          <p:txBody>
            <a:bodyPr wrap="square" rtlCol="0">
              <a:spAutoFit/>
            </a:bodyPr>
            <a:lstStyle/>
            <a:p>
              <a:pPr algn="ctr"/>
              <a:r>
                <a:rPr lang="fr-FR" sz="1000" dirty="0"/>
                <a:t>4 </a:t>
              </a:r>
              <a:r>
                <a:rPr lang="fr-FR" sz="1000" dirty="0" err="1"/>
                <a:t>batches</a:t>
              </a:r>
              <a:r>
                <a:rPr lang="fr-FR" sz="1000" dirty="0"/>
                <a:t> </a:t>
              </a:r>
              <a:r>
                <a:rPr lang="fr-FR" sz="1000" dirty="0" err="1"/>
                <a:t>circulating</a:t>
              </a:r>
              <a:r>
                <a:rPr lang="fr-FR" sz="1000" dirty="0"/>
                <a:t> </a:t>
              </a:r>
              <a:r>
                <a:rPr lang="fr-FR" sz="1000" dirty="0" err="1"/>
                <a:t>between</a:t>
              </a:r>
              <a:r>
                <a:rPr lang="fr-FR" sz="1000" dirty="0"/>
                <a:t> 12 </a:t>
              </a:r>
              <a:r>
                <a:rPr lang="fr-FR" sz="1000" dirty="0" err="1"/>
                <a:t>laboratories</a:t>
              </a:r>
              <a:r>
                <a:rPr lang="fr-FR" sz="1000" dirty="0"/>
                <a:t> </a:t>
              </a:r>
            </a:p>
          </p:txBody>
        </p:sp>
        <p:pic>
          <p:nvPicPr>
            <p:cNvPr id="27" name="Image 26"/>
            <p:cNvPicPr>
              <a:picLocks noChangeAspect="1"/>
            </p:cNvPicPr>
            <p:nvPr/>
          </p:nvPicPr>
          <p:blipFill rotWithShape="1">
            <a:blip r:embed="rId3" cstate="print">
              <a:extLst>
                <a:ext uri="{28A0092B-C50C-407E-A947-70E740481C1C}">
                  <a14:useLocalDpi xmlns:a14="http://schemas.microsoft.com/office/drawing/2010/main" val="0"/>
                </a:ext>
              </a:extLst>
            </a:blip>
            <a:srcRect l="1436" t="14351" r="-1436" b="27620"/>
            <a:stretch/>
          </p:blipFill>
          <p:spPr>
            <a:xfrm>
              <a:off x="4042930" y="3943077"/>
              <a:ext cx="1677099" cy="825706"/>
            </a:xfrm>
            <a:prstGeom prst="rect">
              <a:avLst/>
            </a:prstGeom>
          </p:spPr>
        </p:pic>
        <p:sp>
          <p:nvSpPr>
            <p:cNvPr id="28" name="ZoneTexte 27"/>
            <p:cNvSpPr txBox="1"/>
            <p:nvPr/>
          </p:nvSpPr>
          <p:spPr>
            <a:xfrm>
              <a:off x="4044222" y="4766565"/>
              <a:ext cx="1681897" cy="707886"/>
            </a:xfrm>
            <a:prstGeom prst="rect">
              <a:avLst/>
            </a:prstGeom>
            <a:noFill/>
          </p:spPr>
          <p:txBody>
            <a:bodyPr wrap="square" rtlCol="0">
              <a:spAutoFit/>
            </a:bodyPr>
            <a:lstStyle/>
            <a:p>
              <a:pPr algn="ctr"/>
              <a:r>
                <a:rPr lang="fr-FR" sz="1000" dirty="0"/>
                <a:t>For </a:t>
              </a:r>
              <a:r>
                <a:rPr lang="fr-FR" sz="1000" dirty="0" err="1"/>
                <a:t>each</a:t>
              </a:r>
              <a:r>
                <a:rPr lang="fr-FR" sz="1000" dirty="0"/>
                <a:t> matrix, one </a:t>
              </a:r>
              <a:r>
                <a:rPr lang="fr-FR" sz="1000" dirty="0" err="1" smtClean="0"/>
                <a:t>blank</a:t>
              </a:r>
              <a:r>
                <a:rPr lang="fr-FR" sz="1000" dirty="0" smtClean="0"/>
                <a:t> </a:t>
              </a:r>
              <a:r>
                <a:rPr lang="fr-FR" sz="1000" dirty="0" err="1" smtClean="0"/>
                <a:t>sample</a:t>
              </a:r>
              <a:r>
                <a:rPr lang="fr-FR" sz="1000" dirty="0"/>
                <a:t>, one </a:t>
              </a:r>
              <a:r>
                <a:rPr lang="fr-FR" sz="1000" dirty="0" err="1"/>
                <a:t>sample</a:t>
              </a:r>
              <a:r>
                <a:rPr lang="fr-FR" sz="1000" dirty="0"/>
                <a:t> </a:t>
              </a:r>
              <a:r>
                <a:rPr lang="fr-FR" sz="1000" dirty="0" err="1"/>
                <a:t>with</a:t>
              </a:r>
              <a:r>
                <a:rPr lang="fr-FR" sz="1000" dirty="0"/>
                <a:t> </a:t>
              </a:r>
              <a:r>
                <a:rPr lang="fr-FR" sz="1000" baseline="30000" dirty="0" smtClean="0"/>
                <a:t>137</a:t>
              </a:r>
              <a:r>
                <a:rPr lang="fr-FR" sz="1000" dirty="0" smtClean="0"/>
                <a:t>Cs + </a:t>
              </a:r>
              <a:r>
                <a:rPr lang="fr-FR" sz="1000" baseline="30000" dirty="0" smtClean="0"/>
                <a:t>210</a:t>
              </a:r>
              <a:r>
                <a:rPr lang="fr-FR" sz="1000" dirty="0" smtClean="0"/>
                <a:t>Pb </a:t>
              </a:r>
              <a:endParaRPr lang="fr-FR" sz="1000" dirty="0"/>
            </a:p>
          </p:txBody>
        </p:sp>
      </p:grpSp>
      <p:grpSp>
        <p:nvGrpSpPr>
          <p:cNvPr id="99" name="Groupe 98"/>
          <p:cNvGrpSpPr/>
          <p:nvPr/>
        </p:nvGrpSpPr>
        <p:grpSpPr>
          <a:xfrm>
            <a:off x="7840139" y="4590447"/>
            <a:ext cx="2214173" cy="2160000"/>
            <a:chOff x="7042198" y="4907900"/>
            <a:chExt cx="2214173" cy="2160000"/>
          </a:xfrm>
        </p:grpSpPr>
        <p:sp>
          <p:nvSpPr>
            <p:cNvPr id="31" name="Ellipse 30"/>
            <p:cNvSpPr/>
            <p:nvPr/>
          </p:nvSpPr>
          <p:spPr>
            <a:xfrm>
              <a:off x="7096371" y="4907900"/>
              <a:ext cx="2160000" cy="21600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900"/>
            </a:p>
          </p:txBody>
        </p:sp>
        <p:sp>
          <p:nvSpPr>
            <p:cNvPr id="32" name="ZoneTexte 31"/>
            <p:cNvSpPr txBox="1"/>
            <p:nvPr/>
          </p:nvSpPr>
          <p:spPr>
            <a:xfrm>
              <a:off x="7042198" y="5218906"/>
              <a:ext cx="2214173" cy="1631216"/>
            </a:xfrm>
            <a:prstGeom prst="rect">
              <a:avLst/>
            </a:prstGeom>
            <a:noFill/>
          </p:spPr>
          <p:txBody>
            <a:bodyPr wrap="square" rtlCol="0">
              <a:spAutoFit/>
            </a:bodyPr>
            <a:lstStyle/>
            <a:p>
              <a:pPr algn="ctr"/>
              <a:r>
                <a:rPr lang="fr-FR" sz="1000" dirty="0"/>
                <a:t>At </a:t>
              </a:r>
              <a:r>
                <a:rPr lang="fr-FR" sz="1000" dirty="0" err="1"/>
                <a:t>each</a:t>
              </a:r>
              <a:r>
                <a:rPr lang="fr-FR" sz="1000" dirty="0"/>
                <a:t> </a:t>
              </a:r>
              <a:r>
                <a:rPr lang="fr-FR" sz="1000" dirty="0" err="1"/>
                <a:t>participating</a:t>
              </a:r>
              <a:r>
                <a:rPr lang="fr-FR" sz="1000" dirty="0"/>
                <a:t> </a:t>
              </a:r>
              <a:r>
                <a:rPr lang="fr-FR" sz="1000" dirty="0" err="1"/>
                <a:t>laboratory</a:t>
              </a:r>
              <a:r>
                <a:rPr lang="fr-FR" sz="1000" dirty="0"/>
                <a:t>, </a:t>
              </a:r>
            </a:p>
            <a:p>
              <a:pPr algn="ctr"/>
              <a:endParaRPr lang="fr-FR" sz="1000" dirty="0" smtClean="0"/>
            </a:p>
            <a:p>
              <a:pPr algn="ctr"/>
              <a:endParaRPr lang="fr-FR" sz="1000" dirty="0"/>
            </a:p>
            <a:p>
              <a:pPr algn="ctr"/>
              <a:endParaRPr lang="fr-FR" sz="1000" dirty="0" smtClean="0"/>
            </a:p>
            <a:p>
              <a:pPr algn="ctr"/>
              <a:endParaRPr lang="fr-FR" sz="1000" dirty="0"/>
            </a:p>
            <a:p>
              <a:pPr algn="ctr"/>
              <a:r>
                <a:rPr lang="fr-FR" sz="1000" dirty="0" err="1" smtClean="0"/>
                <a:t>Measurement</a:t>
              </a:r>
              <a:r>
                <a:rPr lang="fr-FR" sz="1000" dirty="0" smtClean="0"/>
                <a:t> and or  </a:t>
              </a:r>
              <a:r>
                <a:rPr lang="fr-FR" sz="1000" dirty="0" err="1" smtClean="0"/>
                <a:t>calculation</a:t>
              </a:r>
              <a:r>
                <a:rPr lang="fr-FR" sz="1000" dirty="0" smtClean="0"/>
                <a:t> </a:t>
              </a:r>
              <a:r>
                <a:rPr lang="fr-FR" sz="1000" dirty="0"/>
                <a:t>of </a:t>
              </a:r>
              <a:r>
                <a:rPr lang="fr-FR" sz="1000" dirty="0" err="1">
                  <a:solidFill>
                    <a:schemeClr val="tx2"/>
                  </a:solidFill>
                </a:rPr>
                <a:t>linear</a:t>
              </a:r>
              <a:r>
                <a:rPr lang="fr-FR" sz="1000" dirty="0">
                  <a:solidFill>
                    <a:schemeClr val="tx2"/>
                  </a:solidFill>
                </a:rPr>
                <a:t> </a:t>
              </a:r>
              <a:r>
                <a:rPr lang="fr-FR" sz="1000" dirty="0" err="1">
                  <a:solidFill>
                    <a:schemeClr val="tx2"/>
                  </a:solidFill>
                </a:rPr>
                <a:t>attenuation</a:t>
              </a:r>
              <a:r>
                <a:rPr lang="fr-FR" sz="1000" dirty="0">
                  <a:solidFill>
                    <a:schemeClr val="tx2"/>
                  </a:solidFill>
                </a:rPr>
                <a:t> </a:t>
              </a:r>
              <a:r>
                <a:rPr lang="fr-FR" sz="1000" dirty="0" smtClean="0">
                  <a:solidFill>
                    <a:schemeClr val="tx2"/>
                  </a:solidFill>
                </a:rPr>
                <a:t>coefficients</a:t>
              </a:r>
            </a:p>
            <a:p>
              <a:pPr algn="ctr"/>
              <a:r>
                <a:rPr lang="fr-FR" sz="1000" dirty="0" smtClean="0"/>
                <a:t>µ/r </a:t>
              </a:r>
              <a:r>
                <a:rPr lang="fr-FR" sz="1000" dirty="0"/>
                <a:t>(cm</a:t>
              </a:r>
              <a:r>
                <a:rPr lang="fr-FR" sz="1000" baseline="30000" dirty="0"/>
                <a:t>-1</a:t>
              </a:r>
              <a:r>
                <a:rPr lang="fr-FR" sz="1000" dirty="0" smtClean="0"/>
                <a:t>)</a:t>
              </a:r>
              <a:endParaRPr lang="fr-FR" sz="1000" dirty="0"/>
            </a:p>
          </p:txBody>
        </p:sp>
        <p:pic>
          <p:nvPicPr>
            <p:cNvPr id="33" name="Image 32"/>
            <p:cNvPicPr>
              <a:picLocks noChangeAspect="1"/>
            </p:cNvPicPr>
            <p:nvPr/>
          </p:nvPicPr>
          <p:blipFill rotWithShape="1">
            <a:blip r:embed="rId4" cstate="hqprint">
              <a:extLst>
                <a:ext uri="{28A0092B-C50C-407E-A947-70E740481C1C}">
                  <a14:useLocalDpi xmlns:a14="http://schemas.microsoft.com/office/drawing/2010/main" val="0"/>
                </a:ext>
              </a:extLst>
            </a:blip>
            <a:srcRect l="5387" t="37654" r="9566" b="40123"/>
            <a:stretch/>
          </p:blipFill>
          <p:spPr>
            <a:xfrm>
              <a:off x="7182718" y="5707536"/>
              <a:ext cx="1987305" cy="346701"/>
            </a:xfrm>
            <a:prstGeom prst="rect">
              <a:avLst/>
            </a:prstGeom>
          </p:spPr>
        </p:pic>
      </p:grpSp>
      <p:sp>
        <p:nvSpPr>
          <p:cNvPr id="35" name="Rectangle 34"/>
          <p:cNvSpPr/>
          <p:nvPr/>
        </p:nvSpPr>
        <p:spPr>
          <a:xfrm>
            <a:off x="5593128" y="4533705"/>
            <a:ext cx="2162666" cy="707886"/>
          </a:xfrm>
          <a:prstGeom prst="rect">
            <a:avLst/>
          </a:prstGeom>
        </p:spPr>
        <p:txBody>
          <a:bodyPr wrap="square">
            <a:spAutoFit/>
          </a:bodyPr>
          <a:lstStyle/>
          <a:p>
            <a:pPr algn="ctr"/>
            <a:r>
              <a:rPr lang="fr-FR" sz="1000" baseline="30000" dirty="0"/>
              <a:t>137</a:t>
            </a:r>
            <a:r>
              <a:rPr lang="fr-FR" sz="1000" dirty="0"/>
              <a:t>Cs </a:t>
            </a:r>
            <a:r>
              <a:rPr lang="fr-FR" sz="1000" dirty="0" err="1"/>
              <a:t>acts</a:t>
            </a:r>
            <a:r>
              <a:rPr lang="fr-FR" sz="1000" dirty="0"/>
              <a:t> as </a:t>
            </a:r>
            <a:r>
              <a:rPr lang="fr-FR" sz="1000" dirty="0" err="1"/>
              <a:t>reference</a:t>
            </a:r>
            <a:r>
              <a:rPr lang="fr-FR" sz="1000" dirty="0"/>
              <a:t> </a:t>
            </a:r>
            <a:endParaRPr lang="fr-FR" sz="1000" dirty="0" smtClean="0"/>
          </a:p>
          <a:p>
            <a:pPr algn="ctr"/>
            <a:r>
              <a:rPr lang="fr-FR" sz="1000" dirty="0" smtClean="0"/>
              <a:t>(</a:t>
            </a:r>
            <a:r>
              <a:rPr lang="fr-FR" sz="1000" dirty="0" err="1" smtClean="0"/>
              <a:t>weak</a:t>
            </a:r>
            <a:r>
              <a:rPr lang="fr-FR" sz="1000" dirty="0" smtClean="0"/>
              <a:t> </a:t>
            </a:r>
            <a:r>
              <a:rPr lang="fr-FR" sz="1000" dirty="0" err="1"/>
              <a:t>attenuation</a:t>
            </a:r>
            <a:r>
              <a:rPr lang="fr-FR" sz="1000" dirty="0"/>
              <a:t>) </a:t>
            </a:r>
          </a:p>
          <a:p>
            <a:pPr algn="ctr"/>
            <a:r>
              <a:rPr lang="fr-FR" sz="1000" dirty="0" err="1"/>
              <a:t>while</a:t>
            </a:r>
            <a:r>
              <a:rPr lang="fr-FR" sz="1000" dirty="0"/>
              <a:t> </a:t>
            </a:r>
            <a:r>
              <a:rPr lang="fr-FR" sz="1000" baseline="30000" dirty="0"/>
              <a:t>210</a:t>
            </a:r>
            <a:r>
              <a:rPr lang="fr-FR" sz="1000" dirty="0"/>
              <a:t>Pb </a:t>
            </a:r>
            <a:r>
              <a:rPr lang="fr-FR" sz="1000" dirty="0" err="1"/>
              <a:t>is</a:t>
            </a:r>
            <a:r>
              <a:rPr lang="fr-FR" sz="1000" dirty="0"/>
              <a:t> a </a:t>
            </a:r>
            <a:r>
              <a:rPr lang="fr-FR" sz="1000" dirty="0" err="1"/>
              <a:t>difficult</a:t>
            </a:r>
            <a:r>
              <a:rPr lang="fr-FR" sz="1000" dirty="0"/>
              <a:t> case </a:t>
            </a:r>
          </a:p>
          <a:p>
            <a:pPr algn="ctr"/>
            <a:r>
              <a:rPr lang="fr-FR" sz="1000" dirty="0"/>
              <a:t>(</a:t>
            </a:r>
            <a:r>
              <a:rPr lang="fr-FR" sz="1000" dirty="0" err="1"/>
              <a:t>strong</a:t>
            </a:r>
            <a:r>
              <a:rPr lang="fr-FR" sz="1000" dirty="0"/>
              <a:t> </a:t>
            </a:r>
            <a:r>
              <a:rPr lang="fr-FR" sz="1000" dirty="0" err="1"/>
              <a:t>attenuation</a:t>
            </a:r>
            <a:r>
              <a:rPr lang="fr-FR" sz="1000" dirty="0"/>
              <a:t>)</a:t>
            </a:r>
          </a:p>
        </p:txBody>
      </p:sp>
      <p:grpSp>
        <p:nvGrpSpPr>
          <p:cNvPr id="110" name="Groupe 109"/>
          <p:cNvGrpSpPr/>
          <p:nvPr/>
        </p:nvGrpSpPr>
        <p:grpSpPr>
          <a:xfrm>
            <a:off x="7411907" y="7279606"/>
            <a:ext cx="2520000" cy="2520000"/>
            <a:chOff x="6644309" y="7738688"/>
            <a:chExt cx="2520000" cy="2520000"/>
          </a:xfrm>
        </p:grpSpPr>
        <p:sp>
          <p:nvSpPr>
            <p:cNvPr id="36" name="Ellipse 35"/>
            <p:cNvSpPr/>
            <p:nvPr/>
          </p:nvSpPr>
          <p:spPr>
            <a:xfrm>
              <a:off x="6644309" y="7738688"/>
              <a:ext cx="2520000" cy="25200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900"/>
            </a:p>
          </p:txBody>
        </p:sp>
        <p:sp>
          <p:nvSpPr>
            <p:cNvPr id="37" name="ZoneTexte 36"/>
            <p:cNvSpPr txBox="1"/>
            <p:nvPr/>
          </p:nvSpPr>
          <p:spPr>
            <a:xfrm>
              <a:off x="6852350" y="7954775"/>
              <a:ext cx="2129028" cy="861774"/>
            </a:xfrm>
            <a:prstGeom prst="rect">
              <a:avLst/>
            </a:prstGeom>
            <a:noFill/>
          </p:spPr>
          <p:txBody>
            <a:bodyPr wrap="square" rtlCol="0">
              <a:spAutoFit/>
            </a:bodyPr>
            <a:lstStyle/>
            <a:p>
              <a:pPr algn="ctr"/>
              <a:r>
                <a:rPr lang="fr-FR" sz="1000" dirty="0" err="1">
                  <a:solidFill>
                    <a:schemeClr val="tx2"/>
                  </a:solidFill>
                </a:rPr>
                <a:t>Detection</a:t>
              </a:r>
              <a:r>
                <a:rPr lang="fr-FR" sz="1000" dirty="0">
                  <a:solidFill>
                    <a:schemeClr val="tx2"/>
                  </a:solidFill>
                </a:rPr>
                <a:t> </a:t>
              </a:r>
              <a:r>
                <a:rPr lang="fr-FR" sz="1000" dirty="0" err="1">
                  <a:solidFill>
                    <a:schemeClr val="tx2"/>
                  </a:solidFill>
                </a:rPr>
                <a:t>efficiency</a:t>
              </a:r>
              <a:r>
                <a:rPr lang="fr-FR" sz="1000" dirty="0">
                  <a:solidFill>
                    <a:schemeClr val="tx2"/>
                  </a:solidFill>
                </a:rPr>
                <a:t> calibration </a:t>
              </a:r>
            </a:p>
            <a:p>
              <a:pPr algn="ctr"/>
              <a:r>
                <a:rPr lang="fr-FR" sz="1000" dirty="0"/>
                <a:t>for the </a:t>
              </a:r>
              <a:r>
                <a:rPr lang="fr-FR" sz="1000" dirty="0" err="1"/>
                <a:t>two</a:t>
              </a:r>
              <a:r>
                <a:rPr lang="fr-FR" sz="1000" dirty="0"/>
                <a:t> </a:t>
              </a:r>
              <a:r>
                <a:rPr lang="fr-FR" sz="1000" dirty="0" err="1"/>
                <a:t>energies</a:t>
              </a:r>
              <a:r>
                <a:rPr lang="fr-FR" sz="1000" dirty="0"/>
                <a:t> of </a:t>
              </a:r>
              <a:r>
                <a:rPr lang="fr-FR" sz="1000" dirty="0" err="1"/>
                <a:t>interest</a:t>
              </a:r>
              <a:r>
                <a:rPr lang="fr-FR" sz="1000" dirty="0"/>
                <a:t> </a:t>
              </a:r>
            </a:p>
            <a:p>
              <a:pPr algn="ctr"/>
              <a:r>
                <a:rPr lang="fr-FR" sz="1000" dirty="0" err="1"/>
                <a:t>using</a:t>
              </a:r>
              <a:r>
                <a:rPr lang="fr-FR" sz="1000" dirty="0"/>
                <a:t> the </a:t>
              </a:r>
              <a:r>
                <a:rPr lang="fr-FR" sz="1000" dirty="0" err="1"/>
                <a:t>reference</a:t>
              </a:r>
              <a:r>
                <a:rPr lang="fr-FR" sz="1000" dirty="0"/>
                <a:t> matrix </a:t>
              </a:r>
            </a:p>
            <a:p>
              <a:pPr algn="ctr"/>
              <a:endParaRPr lang="fr-FR" sz="1000" dirty="0"/>
            </a:p>
          </p:txBody>
        </p:sp>
        <p:pic>
          <p:nvPicPr>
            <p:cNvPr id="39" name="Image 38"/>
            <p:cNvPicPr>
              <a:picLocks noChangeAspect="1"/>
            </p:cNvPicPr>
            <p:nvPr/>
          </p:nvPicPr>
          <p:blipFill>
            <a:blip r:embed="rId5"/>
            <a:stretch>
              <a:fillRect/>
            </a:stretch>
          </p:blipFill>
          <p:spPr>
            <a:xfrm>
              <a:off x="7423257" y="8768714"/>
              <a:ext cx="987215" cy="1309247"/>
            </a:xfrm>
            <a:prstGeom prst="rect">
              <a:avLst/>
            </a:prstGeom>
          </p:spPr>
        </p:pic>
      </p:grpSp>
      <p:grpSp>
        <p:nvGrpSpPr>
          <p:cNvPr id="69" name="Groupe 68"/>
          <p:cNvGrpSpPr/>
          <p:nvPr/>
        </p:nvGrpSpPr>
        <p:grpSpPr>
          <a:xfrm>
            <a:off x="233026" y="3270526"/>
            <a:ext cx="3240000" cy="3240000"/>
            <a:chOff x="371893" y="3495459"/>
            <a:chExt cx="3240000" cy="3240000"/>
          </a:xfrm>
        </p:grpSpPr>
        <p:sp>
          <p:nvSpPr>
            <p:cNvPr id="12" name="Ellipse 11"/>
            <p:cNvSpPr/>
            <p:nvPr/>
          </p:nvSpPr>
          <p:spPr>
            <a:xfrm>
              <a:off x="371893" y="3495459"/>
              <a:ext cx="3240000" cy="324000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000" dirty="0"/>
            </a:p>
          </p:txBody>
        </p:sp>
        <p:sp>
          <p:nvSpPr>
            <p:cNvPr id="20" name="ZoneTexte 19"/>
            <p:cNvSpPr txBox="1"/>
            <p:nvPr/>
          </p:nvSpPr>
          <p:spPr>
            <a:xfrm>
              <a:off x="811967" y="3684603"/>
              <a:ext cx="2342572" cy="707886"/>
            </a:xfrm>
            <a:prstGeom prst="rect">
              <a:avLst/>
            </a:prstGeom>
            <a:noFill/>
          </p:spPr>
          <p:txBody>
            <a:bodyPr wrap="square" rtlCol="0">
              <a:spAutoFit/>
            </a:bodyPr>
            <a:lstStyle/>
            <a:p>
              <a:pPr algn="ctr"/>
              <a:r>
                <a:rPr lang="fr-FR" sz="1000" dirty="0"/>
                <a:t>At LNHB, </a:t>
              </a:r>
              <a:r>
                <a:rPr lang="fr-FR" sz="1000" dirty="0" err="1"/>
                <a:t>preparation</a:t>
              </a:r>
              <a:r>
                <a:rPr lang="fr-FR" sz="1000" dirty="0"/>
                <a:t> of </a:t>
              </a:r>
            </a:p>
            <a:p>
              <a:pPr algn="ctr"/>
              <a:r>
                <a:rPr lang="fr-FR" sz="1000" dirty="0"/>
                <a:t>3 </a:t>
              </a:r>
              <a:r>
                <a:rPr lang="fr-FR" sz="1000" dirty="0" err="1"/>
                <a:t>samples</a:t>
              </a:r>
              <a:r>
                <a:rPr lang="fr-FR" sz="1000" dirty="0"/>
                <a:t> </a:t>
              </a:r>
              <a:r>
                <a:rPr lang="fr-FR" sz="1000" dirty="0" err="1"/>
                <a:t>with</a:t>
              </a:r>
              <a:r>
                <a:rPr lang="fr-FR" sz="1000" dirty="0"/>
                <a:t> </a:t>
              </a:r>
              <a:r>
                <a:rPr lang="fr-FR" sz="1000" dirty="0" err="1"/>
                <a:t>different</a:t>
              </a:r>
              <a:r>
                <a:rPr lang="fr-FR" sz="1000" dirty="0"/>
                <a:t> </a:t>
              </a:r>
              <a:r>
                <a:rPr lang="fr-FR" sz="1000" dirty="0" err="1"/>
                <a:t>densities</a:t>
              </a:r>
              <a:endParaRPr lang="fr-FR" sz="1000" dirty="0"/>
            </a:p>
            <a:p>
              <a:pPr algn="ctr"/>
              <a:r>
                <a:rPr lang="fr-FR" sz="1000" dirty="0"/>
                <a:t>1 </a:t>
              </a:r>
              <a:r>
                <a:rPr lang="fr-FR" sz="1000" dirty="0" err="1"/>
                <a:t>sample</a:t>
              </a:r>
              <a:r>
                <a:rPr lang="fr-FR" sz="1000" dirty="0"/>
                <a:t> </a:t>
              </a:r>
              <a:r>
                <a:rPr lang="fr-FR" sz="1000" dirty="0" err="1"/>
                <a:t>used</a:t>
              </a:r>
              <a:r>
                <a:rPr lang="fr-FR" sz="1000" dirty="0"/>
                <a:t> as </a:t>
              </a:r>
              <a:r>
                <a:rPr lang="fr-FR" sz="1000" dirty="0" err="1"/>
                <a:t>reference</a:t>
              </a:r>
              <a:r>
                <a:rPr lang="fr-FR" sz="1000" dirty="0"/>
                <a:t> for calibration (</a:t>
              </a:r>
              <a:r>
                <a:rPr lang="fr-FR" sz="1000" dirty="0" err="1"/>
                <a:t>activity</a:t>
              </a:r>
              <a:r>
                <a:rPr lang="fr-FR" sz="1000" dirty="0"/>
                <a:t> </a:t>
              </a:r>
              <a:r>
                <a:rPr lang="fr-FR" sz="1000" dirty="0" err="1"/>
                <a:t>known</a:t>
              </a:r>
              <a:r>
                <a:rPr lang="fr-FR" sz="1000" dirty="0"/>
                <a:t>)</a:t>
              </a:r>
            </a:p>
          </p:txBody>
        </p:sp>
        <p:pic>
          <p:nvPicPr>
            <p:cNvPr id="22" name="Image 21"/>
            <p:cNvPicPr>
              <a:picLocks noChangeAspect="1"/>
            </p:cNvPicPr>
            <p:nvPr/>
          </p:nvPicPr>
          <p:blipFill rotWithShape="1">
            <a:blip r:embed="rId6" cstate="hqprint">
              <a:extLst>
                <a:ext uri="{28A0092B-C50C-407E-A947-70E740481C1C}">
                  <a14:useLocalDpi xmlns:a14="http://schemas.microsoft.com/office/drawing/2010/main" val="0"/>
                </a:ext>
              </a:extLst>
            </a:blip>
            <a:srcRect l="14326" r="20429" b="26134"/>
            <a:stretch/>
          </p:blipFill>
          <p:spPr>
            <a:xfrm>
              <a:off x="693839" y="4414419"/>
              <a:ext cx="1073732" cy="1612167"/>
            </a:xfrm>
            <a:prstGeom prst="rect">
              <a:avLst/>
            </a:prstGeom>
          </p:spPr>
        </p:pic>
        <p:sp>
          <p:nvSpPr>
            <p:cNvPr id="50" name="ZoneTexte 49">
              <a:extLst>
                <a:ext uri="{FF2B5EF4-FFF2-40B4-BE49-F238E27FC236}">
                  <a16:creationId xmlns:a16="http://schemas.microsoft.com/office/drawing/2014/main" id="{03D82EF7-4CDD-423F-9348-92902DD38938}"/>
                </a:ext>
              </a:extLst>
            </p:cNvPr>
            <p:cNvSpPr txBox="1"/>
            <p:nvPr/>
          </p:nvSpPr>
          <p:spPr>
            <a:xfrm>
              <a:off x="2099490" y="5639334"/>
              <a:ext cx="1229824" cy="415498"/>
            </a:xfrm>
            <a:prstGeom prst="rect">
              <a:avLst/>
            </a:prstGeom>
            <a:noFill/>
          </p:spPr>
          <p:txBody>
            <a:bodyPr wrap="none" rtlCol="0">
              <a:spAutoFit/>
            </a:bodyPr>
            <a:lstStyle/>
            <a:p>
              <a:r>
                <a:rPr lang="fr-FR" sz="1050" dirty="0">
                  <a:solidFill>
                    <a:schemeClr val="accent1">
                      <a:lumMod val="75000"/>
                    </a:schemeClr>
                  </a:solidFill>
                  <a:cs typeface="Arial" panose="020B0604020202020204" pitchFamily="34" charset="0"/>
                </a:rPr>
                <a:t>Epoxy </a:t>
              </a:r>
              <a:r>
                <a:rPr lang="fr-FR" sz="1050" dirty="0" err="1" smtClean="0">
                  <a:solidFill>
                    <a:schemeClr val="accent1">
                      <a:lumMod val="75000"/>
                    </a:schemeClr>
                  </a:solidFill>
                  <a:cs typeface="Arial" panose="020B0604020202020204" pitchFamily="34" charset="0"/>
                </a:rPr>
                <a:t>polymer</a:t>
              </a:r>
              <a:r>
                <a:rPr lang="fr-FR" sz="1050" dirty="0" smtClean="0">
                  <a:solidFill>
                    <a:schemeClr val="accent1">
                      <a:lumMod val="75000"/>
                    </a:schemeClr>
                  </a:solidFill>
                  <a:cs typeface="Arial" panose="020B0604020202020204" pitchFamily="34" charset="0"/>
                </a:rPr>
                <a:t>: </a:t>
              </a:r>
            </a:p>
            <a:p>
              <a:r>
                <a:rPr lang="fr-FR" sz="1050" dirty="0" err="1" smtClean="0">
                  <a:solidFill>
                    <a:schemeClr val="accent1">
                      <a:lumMod val="75000"/>
                    </a:schemeClr>
                  </a:solidFill>
                  <a:cs typeface="Arial" panose="020B0604020202020204" pitchFamily="34" charset="0"/>
                </a:rPr>
                <a:t>reference</a:t>
              </a:r>
              <a:r>
                <a:rPr lang="fr-FR" sz="1050" dirty="0" smtClean="0">
                  <a:solidFill>
                    <a:schemeClr val="accent1">
                      <a:lumMod val="75000"/>
                    </a:schemeClr>
                  </a:solidFill>
                  <a:cs typeface="Arial" panose="020B0604020202020204" pitchFamily="34" charset="0"/>
                </a:rPr>
                <a:t> </a:t>
              </a:r>
              <a:endParaRPr lang="en-US" sz="1050" dirty="0">
                <a:solidFill>
                  <a:schemeClr val="accent1">
                    <a:lumMod val="75000"/>
                  </a:schemeClr>
                </a:solidFill>
                <a:cs typeface="Arial" panose="020B0604020202020204" pitchFamily="34" charset="0"/>
              </a:endParaRPr>
            </a:p>
          </p:txBody>
        </p:sp>
        <p:sp>
          <p:nvSpPr>
            <p:cNvPr id="53" name="ZoneTexte 52"/>
            <p:cNvSpPr txBox="1"/>
            <p:nvPr/>
          </p:nvSpPr>
          <p:spPr>
            <a:xfrm>
              <a:off x="1776060" y="4392105"/>
              <a:ext cx="1202573" cy="400110"/>
            </a:xfrm>
            <a:prstGeom prst="rect">
              <a:avLst/>
            </a:prstGeom>
            <a:noFill/>
          </p:spPr>
          <p:txBody>
            <a:bodyPr wrap="none" rtlCol="0">
              <a:spAutoFit/>
            </a:bodyPr>
            <a:lstStyle/>
            <a:p>
              <a:pPr algn="ctr"/>
              <a:r>
                <a:rPr lang="fr-FR" sz="1000" dirty="0" smtClean="0">
                  <a:solidFill>
                    <a:schemeClr val="tx2"/>
                  </a:solidFill>
                  <a:cs typeface="Arial" panose="020B0604020202020204" pitchFamily="34" charset="0"/>
                </a:rPr>
                <a:t>Radionuclides </a:t>
              </a:r>
            </a:p>
            <a:p>
              <a:pPr algn="r"/>
              <a:r>
                <a:rPr lang="fr-FR" sz="1000" dirty="0" smtClean="0">
                  <a:solidFill>
                    <a:schemeClr val="tx2"/>
                  </a:solidFill>
                  <a:cs typeface="Arial" panose="020B0604020202020204" pitchFamily="34" charset="0"/>
                </a:rPr>
                <a:t>(</a:t>
              </a:r>
              <a:r>
                <a:rPr lang="fr-FR" sz="1000" baseline="30000" dirty="0">
                  <a:solidFill>
                    <a:schemeClr val="tx2"/>
                  </a:solidFill>
                  <a:cs typeface="Arial" panose="020B0604020202020204" pitchFamily="34" charset="0"/>
                </a:rPr>
                <a:t>210</a:t>
              </a:r>
              <a:r>
                <a:rPr lang="fr-FR" sz="1000" dirty="0">
                  <a:solidFill>
                    <a:schemeClr val="tx2"/>
                  </a:solidFill>
                  <a:cs typeface="Arial" panose="020B0604020202020204" pitchFamily="34" charset="0"/>
                </a:rPr>
                <a:t>Pb and </a:t>
              </a:r>
              <a:r>
                <a:rPr lang="fr-FR" sz="1000" baseline="30000" dirty="0">
                  <a:solidFill>
                    <a:schemeClr val="tx2"/>
                  </a:solidFill>
                  <a:cs typeface="Arial" panose="020B0604020202020204" pitchFamily="34" charset="0"/>
                </a:rPr>
                <a:t>137</a:t>
              </a:r>
              <a:r>
                <a:rPr lang="fr-FR" sz="1000" dirty="0">
                  <a:solidFill>
                    <a:schemeClr val="tx2"/>
                  </a:solidFill>
                  <a:cs typeface="Arial" panose="020B0604020202020204" pitchFamily="34" charset="0"/>
                </a:rPr>
                <a:t>Cs)</a:t>
              </a:r>
              <a:endParaRPr lang="en-US" sz="1000" dirty="0">
                <a:solidFill>
                  <a:schemeClr val="tx2"/>
                </a:solidFill>
                <a:cs typeface="Arial" panose="020B0604020202020204" pitchFamily="34" charset="0"/>
              </a:endParaRPr>
            </a:p>
          </p:txBody>
        </p:sp>
        <p:grpSp>
          <p:nvGrpSpPr>
            <p:cNvPr id="3" name="Groupe 2"/>
            <p:cNvGrpSpPr/>
            <p:nvPr/>
          </p:nvGrpSpPr>
          <p:grpSpPr>
            <a:xfrm>
              <a:off x="2484117" y="4825714"/>
              <a:ext cx="717981" cy="761091"/>
              <a:chOff x="1694747" y="4947935"/>
              <a:chExt cx="569100" cy="624964"/>
            </a:xfrm>
          </p:grpSpPr>
          <p:pic>
            <p:nvPicPr>
              <p:cNvPr id="54" name="Image 53">
                <a:extLst>
                  <a:ext uri="{FF2B5EF4-FFF2-40B4-BE49-F238E27FC236}">
                    <a16:creationId xmlns:a16="http://schemas.microsoft.com/office/drawing/2014/main" id="{A018C001-8678-4B5F-821D-A6ED40D0EF66}"/>
                  </a:ext>
                </a:extLst>
              </p:cNvPr>
              <p:cNvPicPr>
                <a:picLocks noChangeAspect="1"/>
              </p:cNvPicPr>
              <p:nvPr/>
            </p:nvPicPr>
            <p:blipFill>
              <a:blip r:embed="rId7"/>
              <a:stretch>
                <a:fillRect/>
              </a:stretch>
            </p:blipFill>
            <p:spPr>
              <a:xfrm>
                <a:off x="1694747" y="4947935"/>
                <a:ext cx="569100" cy="624964"/>
              </a:xfrm>
              <a:prstGeom prst="rect">
                <a:avLst/>
              </a:prstGeom>
            </p:spPr>
          </p:pic>
          <p:sp>
            <p:nvSpPr>
              <p:cNvPr id="55" name="Rectangle 54">
                <a:extLst>
                  <a:ext uri="{FF2B5EF4-FFF2-40B4-BE49-F238E27FC236}">
                    <a16:creationId xmlns:a16="http://schemas.microsoft.com/office/drawing/2014/main" id="{13181DA0-07E4-4739-A58B-46C8D66F3675}"/>
                  </a:ext>
                </a:extLst>
              </p:cNvPr>
              <p:cNvSpPr/>
              <p:nvPr/>
            </p:nvSpPr>
            <p:spPr>
              <a:xfrm>
                <a:off x="1758809" y="5301682"/>
                <a:ext cx="413650" cy="17868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7" name="Ellipse 56">
                <a:extLst>
                  <a:ext uri="{FF2B5EF4-FFF2-40B4-BE49-F238E27FC236}">
                    <a16:creationId xmlns:a16="http://schemas.microsoft.com/office/drawing/2014/main" id="{8DF27AFD-2C79-4387-A362-B691C26CEE79}"/>
                  </a:ext>
                </a:extLst>
              </p:cNvPr>
              <p:cNvSpPr/>
              <p:nvPr/>
            </p:nvSpPr>
            <p:spPr>
              <a:xfrm>
                <a:off x="1758809" y="5248692"/>
                <a:ext cx="413650" cy="104558"/>
              </a:xfrm>
              <a:prstGeom prst="ellipse">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8" name="Ellipse 57">
                <a:extLst>
                  <a:ext uri="{FF2B5EF4-FFF2-40B4-BE49-F238E27FC236}">
                    <a16:creationId xmlns:a16="http://schemas.microsoft.com/office/drawing/2014/main" id="{CA3469BA-BA94-47F5-A6E5-88B282FD13E1}"/>
                  </a:ext>
                </a:extLst>
              </p:cNvPr>
              <p:cNvSpPr/>
              <p:nvPr/>
            </p:nvSpPr>
            <p:spPr>
              <a:xfrm>
                <a:off x="1758809" y="5424400"/>
                <a:ext cx="413650" cy="104558"/>
              </a:xfrm>
              <a:prstGeom prst="ellipse">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cxnSp>
          <p:nvCxnSpPr>
            <p:cNvPr id="59" name="Connecteur droit avec flèche 58"/>
            <p:cNvCxnSpPr>
              <a:stCxn id="50" idx="0"/>
              <a:endCxn id="55" idx="2"/>
            </p:cNvCxnSpPr>
            <p:nvPr/>
          </p:nvCxnSpPr>
          <p:spPr>
            <a:xfrm flipV="1">
              <a:off x="2714402" y="5474116"/>
              <a:ext cx="111468" cy="165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a:cxnSpLocks/>
              <a:endCxn id="57" idx="0"/>
            </p:cNvCxnSpPr>
            <p:nvPr/>
          </p:nvCxnSpPr>
          <p:spPr>
            <a:xfrm>
              <a:off x="2647057" y="4751534"/>
              <a:ext cx="178813" cy="4404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029737" y="6068168"/>
              <a:ext cx="1885074" cy="415498"/>
            </a:xfrm>
            <a:prstGeom prst="rect">
              <a:avLst/>
            </a:prstGeom>
            <a:noFill/>
          </p:spPr>
          <p:txBody>
            <a:bodyPr wrap="square" rtlCol="0">
              <a:spAutoFit/>
            </a:bodyPr>
            <a:lstStyle/>
            <a:p>
              <a:pPr algn="ctr"/>
              <a:r>
                <a:rPr lang="fr-FR" sz="1000" dirty="0"/>
                <a:t>2 </a:t>
              </a:r>
              <a:r>
                <a:rPr lang="fr-FR" sz="1000" dirty="0" err="1"/>
                <a:t>samples</a:t>
              </a:r>
              <a:r>
                <a:rPr lang="fr-FR" sz="1000" dirty="0"/>
                <a:t> (A and B) </a:t>
              </a:r>
              <a:r>
                <a:rPr lang="fr-FR" sz="1000" dirty="0" err="1"/>
                <a:t>with</a:t>
              </a:r>
              <a:r>
                <a:rPr lang="fr-FR" sz="1000" dirty="0"/>
                <a:t> </a:t>
              </a:r>
            </a:p>
            <a:p>
              <a:pPr algn="ctr"/>
              <a:r>
                <a:rPr lang="fr-FR" sz="1000" dirty="0" err="1" smtClean="0"/>
                <a:t>unknown</a:t>
              </a:r>
              <a:r>
                <a:rPr lang="fr-FR" sz="1000" dirty="0" smtClean="0"/>
                <a:t> </a:t>
              </a:r>
              <a:r>
                <a:rPr lang="fr-FR" sz="1000" dirty="0" err="1"/>
                <a:t>activity</a:t>
              </a:r>
              <a:r>
                <a:rPr lang="fr-FR" sz="1000" dirty="0"/>
                <a:t> </a:t>
              </a:r>
            </a:p>
          </p:txBody>
        </p:sp>
      </p:grpSp>
      <p:grpSp>
        <p:nvGrpSpPr>
          <p:cNvPr id="100" name="Groupe 99"/>
          <p:cNvGrpSpPr/>
          <p:nvPr/>
        </p:nvGrpSpPr>
        <p:grpSpPr>
          <a:xfrm>
            <a:off x="119788" y="7156905"/>
            <a:ext cx="2520000" cy="2632627"/>
            <a:chOff x="493980" y="7452882"/>
            <a:chExt cx="2520000" cy="2632627"/>
          </a:xfrm>
        </p:grpSpPr>
        <p:sp>
          <p:nvSpPr>
            <p:cNvPr id="41" name="Ellipse 40"/>
            <p:cNvSpPr/>
            <p:nvPr/>
          </p:nvSpPr>
          <p:spPr>
            <a:xfrm>
              <a:off x="493980" y="7452882"/>
              <a:ext cx="2520000" cy="25200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900"/>
            </a:p>
          </p:txBody>
        </p:sp>
        <p:sp>
          <p:nvSpPr>
            <p:cNvPr id="42" name="ZoneTexte 41"/>
            <p:cNvSpPr txBox="1"/>
            <p:nvPr/>
          </p:nvSpPr>
          <p:spPr>
            <a:xfrm>
              <a:off x="744638" y="7684852"/>
              <a:ext cx="2018291" cy="2400657"/>
            </a:xfrm>
            <a:prstGeom prst="rect">
              <a:avLst/>
            </a:prstGeom>
            <a:noFill/>
          </p:spPr>
          <p:txBody>
            <a:bodyPr wrap="square" rtlCol="0">
              <a:spAutoFit/>
            </a:bodyPr>
            <a:lstStyle/>
            <a:p>
              <a:pPr algn="ctr"/>
              <a:r>
                <a:rPr lang="fr-FR" sz="1000" dirty="0" err="1"/>
                <a:t>Measurement</a:t>
              </a:r>
              <a:r>
                <a:rPr lang="fr-FR" sz="1000" dirty="0"/>
                <a:t> of </a:t>
              </a:r>
            </a:p>
            <a:p>
              <a:pPr algn="ctr"/>
              <a:r>
                <a:rPr lang="fr-FR" sz="1000" dirty="0"/>
                <a:t>the 2 </a:t>
              </a:r>
              <a:r>
                <a:rPr lang="fr-FR" sz="1000" dirty="0" err="1"/>
                <a:t>unknown</a:t>
              </a:r>
              <a:r>
                <a:rPr lang="fr-FR" sz="1000" dirty="0"/>
                <a:t> matrix </a:t>
              </a:r>
              <a:r>
                <a:rPr lang="fr-FR" sz="1000" dirty="0" err="1"/>
                <a:t>samples</a:t>
              </a:r>
              <a:r>
                <a:rPr lang="fr-FR" sz="1000" dirty="0"/>
                <a:t> </a:t>
              </a:r>
              <a:r>
                <a:rPr lang="fr-FR" sz="1000" dirty="0" smtClean="0"/>
                <a:t>(</a:t>
              </a:r>
              <a:r>
                <a:rPr lang="fr-FR" sz="1000" dirty="0"/>
                <a:t>A and B) </a:t>
              </a:r>
            </a:p>
            <a:p>
              <a:pPr algn="ctr"/>
              <a:endParaRPr lang="fr-FR" sz="1000" dirty="0"/>
            </a:p>
            <a:p>
              <a:pPr algn="ctr"/>
              <a:endParaRPr lang="fr-FR" sz="1000" dirty="0"/>
            </a:p>
            <a:p>
              <a:pPr algn="ctr"/>
              <a:endParaRPr lang="fr-FR" sz="1000" dirty="0"/>
            </a:p>
            <a:p>
              <a:pPr algn="ctr"/>
              <a:endParaRPr lang="fr-FR" sz="1000" dirty="0"/>
            </a:p>
            <a:p>
              <a:pPr algn="ctr"/>
              <a:endParaRPr lang="fr-FR" sz="1000" dirty="0"/>
            </a:p>
            <a:p>
              <a:pPr algn="ctr"/>
              <a:endParaRPr lang="fr-FR" sz="1000" dirty="0"/>
            </a:p>
            <a:p>
              <a:pPr algn="ctr"/>
              <a:r>
                <a:rPr lang="fr-FR" sz="1000" dirty="0" err="1" smtClean="0"/>
                <a:t>Determination</a:t>
              </a:r>
              <a:r>
                <a:rPr lang="fr-FR" sz="1000" dirty="0" smtClean="0"/>
                <a:t> </a:t>
              </a:r>
              <a:r>
                <a:rPr lang="fr-FR" sz="1000" dirty="0"/>
                <a:t>of the </a:t>
              </a:r>
              <a:r>
                <a:rPr lang="fr-FR" sz="1000" dirty="0" err="1">
                  <a:solidFill>
                    <a:schemeClr val="tx2"/>
                  </a:solidFill>
                </a:rPr>
                <a:t>activities</a:t>
              </a:r>
              <a:r>
                <a:rPr lang="fr-FR" sz="1000" dirty="0">
                  <a:solidFill>
                    <a:schemeClr val="tx2"/>
                  </a:solidFill>
                </a:rPr>
                <a:t> </a:t>
              </a:r>
              <a:r>
                <a:rPr lang="fr-FR" sz="1000" dirty="0"/>
                <a:t>of </a:t>
              </a:r>
              <a:r>
                <a:rPr lang="fr-FR" sz="1000" baseline="30000" dirty="0"/>
                <a:t>137</a:t>
              </a:r>
              <a:r>
                <a:rPr lang="fr-FR" sz="1000" dirty="0"/>
                <a:t>Cs and </a:t>
              </a:r>
              <a:r>
                <a:rPr lang="fr-FR" sz="1000" baseline="30000" dirty="0"/>
                <a:t>210</a:t>
              </a:r>
              <a:r>
                <a:rPr lang="fr-FR" sz="1000" dirty="0"/>
                <a:t>Pb </a:t>
              </a:r>
              <a:r>
                <a:rPr lang="fr-FR" sz="1000" dirty="0" err="1" smtClean="0"/>
                <a:t>included</a:t>
              </a:r>
              <a:r>
                <a:rPr lang="fr-FR" sz="1000" dirty="0" smtClean="0"/>
                <a:t> in </a:t>
              </a:r>
              <a:r>
                <a:rPr lang="fr-FR" sz="1000" dirty="0" err="1" smtClean="0"/>
                <a:t>sample</a:t>
              </a:r>
              <a:r>
                <a:rPr lang="fr-FR" sz="1000" dirty="0" smtClean="0"/>
                <a:t> </a:t>
              </a:r>
              <a:r>
                <a:rPr lang="fr-FR" sz="1000" dirty="0"/>
                <a:t>A and </a:t>
              </a:r>
              <a:r>
                <a:rPr lang="fr-FR" sz="1000" dirty="0" err="1"/>
                <a:t>sample</a:t>
              </a:r>
              <a:r>
                <a:rPr lang="fr-FR" sz="1000" dirty="0"/>
                <a:t> B</a:t>
              </a:r>
            </a:p>
            <a:p>
              <a:pPr algn="ctr"/>
              <a:endParaRPr lang="fr-FR" sz="1000" dirty="0"/>
            </a:p>
            <a:p>
              <a:pPr algn="ctr"/>
              <a:endParaRPr lang="fr-FR" sz="1000" dirty="0"/>
            </a:p>
          </p:txBody>
        </p:sp>
        <p:sp>
          <p:nvSpPr>
            <p:cNvPr id="44" name="ZoneTexte 43"/>
            <p:cNvSpPr txBox="1"/>
            <p:nvPr/>
          </p:nvSpPr>
          <p:spPr>
            <a:xfrm>
              <a:off x="638987" y="8233660"/>
              <a:ext cx="2208029" cy="1015663"/>
            </a:xfrm>
            <a:prstGeom prst="rect">
              <a:avLst/>
            </a:prstGeom>
            <a:noFill/>
          </p:spPr>
          <p:txBody>
            <a:bodyPr wrap="square" rtlCol="0">
              <a:spAutoFit/>
            </a:bodyPr>
            <a:lstStyle/>
            <a:p>
              <a:pPr algn="ctr"/>
              <a:r>
                <a:rPr lang="fr-FR" sz="1000" dirty="0" err="1"/>
                <a:t>Calculation</a:t>
              </a:r>
              <a:r>
                <a:rPr lang="fr-FR" sz="1000" dirty="0"/>
                <a:t> of the </a:t>
              </a:r>
              <a:r>
                <a:rPr lang="fr-FR" sz="1000" dirty="0">
                  <a:solidFill>
                    <a:schemeClr val="tx2"/>
                  </a:solidFill>
                </a:rPr>
                <a:t>self-</a:t>
              </a:r>
              <a:r>
                <a:rPr lang="fr-FR" sz="1000" dirty="0" err="1">
                  <a:solidFill>
                    <a:schemeClr val="tx2"/>
                  </a:solidFill>
                </a:rPr>
                <a:t>attenuation</a:t>
              </a:r>
              <a:r>
                <a:rPr lang="fr-FR" sz="1000" dirty="0">
                  <a:solidFill>
                    <a:schemeClr val="tx2"/>
                  </a:solidFill>
                </a:rPr>
                <a:t> corrective </a:t>
              </a:r>
              <a:r>
                <a:rPr lang="fr-FR" sz="1000" dirty="0" err="1">
                  <a:solidFill>
                    <a:schemeClr val="tx2"/>
                  </a:solidFill>
                </a:rPr>
                <a:t>factors</a:t>
              </a:r>
              <a:r>
                <a:rPr lang="fr-FR" sz="1000" dirty="0">
                  <a:solidFill>
                    <a:schemeClr val="tx2"/>
                  </a:solidFill>
                </a:rPr>
                <a:t> </a:t>
              </a:r>
              <a:r>
                <a:rPr lang="fr-FR" sz="1000" dirty="0"/>
                <a:t>(</a:t>
              </a:r>
              <a:r>
                <a:rPr lang="fr-FR" sz="1000" dirty="0" err="1"/>
                <a:t>between</a:t>
              </a:r>
              <a:r>
                <a:rPr lang="fr-FR" sz="1000" dirty="0"/>
                <a:t> the </a:t>
              </a:r>
              <a:r>
                <a:rPr lang="fr-FR" sz="1000" dirty="0" err="1"/>
                <a:t>reference</a:t>
              </a:r>
              <a:r>
                <a:rPr lang="fr-FR" sz="1000" dirty="0"/>
                <a:t> and </a:t>
              </a:r>
              <a:r>
                <a:rPr lang="fr-FR" sz="1000" dirty="0" err="1" smtClean="0"/>
                <a:t>unknown</a:t>
              </a:r>
              <a:r>
                <a:rPr lang="fr-FR" sz="1000" dirty="0" smtClean="0"/>
                <a:t> </a:t>
              </a:r>
              <a:r>
                <a:rPr lang="fr-FR" sz="1000" dirty="0"/>
                <a:t>matrices) </a:t>
              </a:r>
            </a:p>
            <a:p>
              <a:pPr algn="ctr"/>
              <a:r>
                <a:rPr lang="fr-FR" sz="1000" dirty="0"/>
                <a:t>(</a:t>
              </a:r>
              <a:r>
                <a:rPr lang="fr-FR" sz="1000" dirty="0" err="1"/>
                <a:t>Efficiency</a:t>
              </a:r>
              <a:r>
                <a:rPr lang="fr-FR" sz="1000" dirty="0"/>
                <a:t> </a:t>
              </a:r>
              <a:r>
                <a:rPr lang="fr-FR" sz="1000" dirty="0" err="1"/>
                <a:t>transfer</a:t>
              </a:r>
              <a:r>
                <a:rPr lang="fr-FR" sz="1000" dirty="0"/>
                <a:t> </a:t>
              </a:r>
              <a:r>
                <a:rPr lang="fr-FR" sz="1000" dirty="0" err="1"/>
                <a:t>factors</a:t>
              </a:r>
              <a:r>
                <a:rPr lang="fr-FR" sz="1000" dirty="0"/>
                <a:t>)</a:t>
              </a:r>
            </a:p>
            <a:p>
              <a:pPr algn="ctr"/>
              <a:endParaRPr lang="fr-FR" sz="1000" dirty="0"/>
            </a:p>
          </p:txBody>
        </p:sp>
      </p:grpSp>
      <p:pic>
        <p:nvPicPr>
          <p:cNvPr id="64" name="Image 63"/>
          <p:cNvPicPr preferRelativeResize="0">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205341" y="14496852"/>
            <a:ext cx="741681" cy="541765"/>
          </a:xfrm>
          <a:prstGeom prst="rect">
            <a:avLst/>
          </a:prstGeom>
          <a:noFill/>
          <a:ln>
            <a:noFill/>
          </a:ln>
        </p:spPr>
      </p:pic>
      <p:pic>
        <p:nvPicPr>
          <p:cNvPr id="65" name="Image 6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59517" y="11768744"/>
            <a:ext cx="679950" cy="802425"/>
          </a:xfrm>
          <a:prstGeom prst="rect">
            <a:avLst/>
          </a:prstGeom>
        </p:spPr>
      </p:pic>
      <p:sp>
        <p:nvSpPr>
          <p:cNvPr id="66" name="Espace réservé du contenu 2">
            <a:extLst>
              <a:ext uri="{FF2B5EF4-FFF2-40B4-BE49-F238E27FC236}">
                <a16:creationId xmlns:a16="http://schemas.microsoft.com/office/drawing/2014/main" id="{BD2E413D-76E6-5233-CF73-FD49BCAF474D}"/>
              </a:ext>
            </a:extLst>
          </p:cNvPr>
          <p:cNvSpPr txBox="1">
            <a:spLocks/>
          </p:cNvSpPr>
          <p:nvPr/>
        </p:nvSpPr>
        <p:spPr>
          <a:xfrm>
            <a:off x="273126" y="9776845"/>
            <a:ext cx="4396241" cy="1208956"/>
          </a:xfrm>
          <a:prstGeom prst="rect">
            <a:avLst/>
          </a:prstGeom>
        </p:spPr>
        <p:txBody>
          <a:bodyPr vert="horz" lIns="0" tIns="45720" rIns="0" bIns="45720" rtlCol="0">
            <a:noAutofit/>
          </a:bodyPr>
          <a:lstStyle>
            <a:lvl1pPr marL="0" indent="0" algn="l" defTabSz="720055" rtl="0" eaLnBrk="1" latinLnBrk="0" hangingPunct="1">
              <a:lnSpc>
                <a:spcPct val="100000"/>
              </a:lnSpc>
              <a:spcBef>
                <a:spcPts val="945"/>
              </a:spcBef>
              <a:buClr>
                <a:schemeClr val="tx2"/>
              </a:buClr>
              <a:buSzPct val="90000"/>
              <a:buFont typeface="Arial" panose="020B0604020202020204" pitchFamily="34" charset="0"/>
              <a:buNone/>
              <a:defRPr sz="1000" kern="1200">
                <a:solidFill>
                  <a:schemeClr val="tx1"/>
                </a:solidFill>
                <a:latin typeface="+mn-lt"/>
                <a:ea typeface="+mn-ea"/>
                <a:cs typeface="+mn-cs"/>
              </a:defRPr>
            </a:lvl1pPr>
            <a:lvl2pPr marL="210017" indent="-210017" algn="l" defTabSz="720055" rtl="0" eaLnBrk="1" latinLnBrk="0" hangingPunct="1">
              <a:lnSpc>
                <a:spcPct val="100000"/>
              </a:lnSpc>
              <a:spcBef>
                <a:spcPts val="394"/>
              </a:spcBef>
              <a:buClr>
                <a:schemeClr val="tx2"/>
              </a:buClr>
              <a:buSzPct val="90000"/>
              <a:buFont typeface="Arial" panose="020B0604020202020204" pitchFamily="34" charset="0"/>
              <a:buChar char="■"/>
              <a:defRPr sz="1000" kern="1200">
                <a:solidFill>
                  <a:schemeClr val="tx1"/>
                </a:solidFill>
                <a:latin typeface="+mn-lt"/>
                <a:ea typeface="+mn-ea"/>
                <a:cs typeface="+mn-cs"/>
              </a:defRPr>
            </a:lvl2pPr>
            <a:lvl3pPr marL="426282" indent="-216266"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3pPr>
            <a:lvl4pPr marL="636298"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4pPr>
            <a:lvl5pPr marL="846313"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5pPr>
            <a:lvl6pPr marL="1980148"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175"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203"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230"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a:lstStyle>
          <a:p>
            <a:pPr>
              <a:spcBef>
                <a:spcPts val="0"/>
              </a:spcBef>
              <a:spcAft>
                <a:spcPts val="600"/>
              </a:spcAft>
            </a:pPr>
            <a:r>
              <a:rPr lang="fr-FR" b="1" dirty="0" err="1" smtClean="0"/>
              <a:t>Preliminary</a:t>
            </a:r>
            <a:r>
              <a:rPr lang="fr-FR" b="1" dirty="0" smtClean="0"/>
              <a:t> </a:t>
            </a:r>
            <a:r>
              <a:rPr lang="fr-FR" b="1" dirty="0" err="1" smtClean="0"/>
              <a:t>results</a:t>
            </a:r>
            <a:r>
              <a:rPr lang="fr-FR" b="1" dirty="0" smtClean="0"/>
              <a:t>:</a:t>
            </a:r>
            <a:endParaRPr lang="fr-FR" b="1" dirty="0"/>
          </a:p>
          <a:p>
            <a:pPr lvl="1">
              <a:spcBef>
                <a:spcPts val="0"/>
              </a:spcBef>
              <a:spcAft>
                <a:spcPts val="600"/>
              </a:spcAft>
            </a:pPr>
            <a:r>
              <a:rPr lang="fr-FR" dirty="0" err="1" smtClean="0"/>
              <a:t>Each</a:t>
            </a:r>
            <a:r>
              <a:rPr lang="fr-FR" dirty="0" smtClean="0"/>
              <a:t> </a:t>
            </a:r>
            <a:r>
              <a:rPr lang="fr-FR" dirty="0"/>
              <a:t>participant </a:t>
            </a:r>
            <a:r>
              <a:rPr lang="fr-FR" dirty="0" err="1"/>
              <a:t>had</a:t>
            </a:r>
            <a:r>
              <a:rPr lang="fr-FR" dirty="0"/>
              <a:t> to </a:t>
            </a:r>
            <a:r>
              <a:rPr lang="fr-FR" dirty="0" err="1"/>
              <a:t>provide</a:t>
            </a:r>
            <a:r>
              <a:rPr lang="fr-FR" dirty="0"/>
              <a:t> a report </a:t>
            </a:r>
            <a:r>
              <a:rPr lang="fr-FR" dirty="0" err="1"/>
              <a:t>with</a:t>
            </a:r>
            <a:r>
              <a:rPr lang="fr-FR" dirty="0"/>
              <a:t> </a:t>
            </a:r>
            <a:r>
              <a:rPr lang="fr-FR" dirty="0" err="1"/>
              <a:t>detailed</a:t>
            </a:r>
            <a:r>
              <a:rPr lang="fr-FR" dirty="0"/>
              <a:t> </a:t>
            </a:r>
            <a:r>
              <a:rPr lang="fr-FR" dirty="0" err="1"/>
              <a:t>measurement</a:t>
            </a:r>
            <a:r>
              <a:rPr lang="fr-FR" dirty="0"/>
              <a:t> </a:t>
            </a:r>
            <a:r>
              <a:rPr lang="fr-FR" dirty="0" err="1"/>
              <a:t>procedure</a:t>
            </a:r>
            <a:r>
              <a:rPr lang="fr-FR" dirty="0"/>
              <a:t>: </a:t>
            </a:r>
          </a:p>
          <a:p>
            <a:pPr lvl="2">
              <a:spcBef>
                <a:spcPts val="0"/>
              </a:spcBef>
              <a:spcAft>
                <a:spcPts val="300"/>
              </a:spcAft>
            </a:pPr>
            <a:r>
              <a:rPr lang="fr-FR" dirty="0" smtClean="0"/>
              <a:t>detector </a:t>
            </a:r>
            <a:r>
              <a:rPr lang="fr-FR" dirty="0" err="1" smtClean="0"/>
              <a:t>characteristics</a:t>
            </a:r>
            <a:endParaRPr lang="fr-FR" dirty="0" smtClean="0"/>
          </a:p>
          <a:p>
            <a:pPr lvl="2">
              <a:spcBef>
                <a:spcPts val="0"/>
              </a:spcBef>
              <a:spcAft>
                <a:spcPts val="300"/>
              </a:spcAft>
            </a:pPr>
            <a:r>
              <a:rPr lang="fr-FR" dirty="0" err="1" smtClean="0"/>
              <a:t>measurement</a:t>
            </a:r>
            <a:r>
              <a:rPr lang="fr-FR" dirty="0" smtClean="0"/>
              <a:t> </a:t>
            </a:r>
            <a:r>
              <a:rPr lang="fr-FR" dirty="0"/>
              <a:t>position for the </a:t>
            </a:r>
            <a:r>
              <a:rPr lang="fr-FR" dirty="0" err="1"/>
              <a:t>samples</a:t>
            </a:r>
            <a:r>
              <a:rPr lang="fr-FR" dirty="0"/>
              <a:t> </a:t>
            </a:r>
            <a:r>
              <a:rPr lang="fr-FR" dirty="0" err="1"/>
              <a:t>under</a:t>
            </a:r>
            <a:r>
              <a:rPr lang="fr-FR" dirty="0"/>
              <a:t> </a:t>
            </a:r>
            <a:r>
              <a:rPr lang="fr-FR" dirty="0" err="1" smtClean="0"/>
              <a:t>study</a:t>
            </a:r>
            <a:endParaRPr lang="fr-FR" dirty="0" smtClean="0"/>
          </a:p>
          <a:p>
            <a:pPr lvl="2">
              <a:spcBef>
                <a:spcPts val="0"/>
              </a:spcBef>
              <a:spcAft>
                <a:spcPts val="300"/>
              </a:spcAft>
            </a:pPr>
            <a:r>
              <a:rPr lang="fr-FR" dirty="0" smtClean="0"/>
              <a:t>calibration </a:t>
            </a:r>
            <a:r>
              <a:rPr lang="fr-FR" dirty="0" err="1"/>
              <a:t>geometry</a:t>
            </a:r>
            <a:r>
              <a:rPr lang="fr-FR" dirty="0"/>
              <a:t> and </a:t>
            </a:r>
            <a:r>
              <a:rPr lang="fr-FR" dirty="0" err="1"/>
              <a:t>reference</a:t>
            </a:r>
            <a:r>
              <a:rPr lang="fr-FR" dirty="0"/>
              <a:t> </a:t>
            </a:r>
            <a:r>
              <a:rPr lang="fr-FR" dirty="0" err="1"/>
              <a:t>efficiency</a:t>
            </a:r>
            <a:r>
              <a:rPr lang="fr-FR" dirty="0"/>
              <a:t>  (46.5 </a:t>
            </a:r>
            <a:r>
              <a:rPr lang="fr-FR" dirty="0" err="1"/>
              <a:t>keV</a:t>
            </a:r>
            <a:r>
              <a:rPr lang="fr-FR" dirty="0"/>
              <a:t> and </a:t>
            </a:r>
            <a:r>
              <a:rPr lang="fr-FR" dirty="0" smtClean="0"/>
              <a:t>662.7 </a:t>
            </a:r>
            <a:r>
              <a:rPr lang="fr-FR" dirty="0" err="1" smtClean="0"/>
              <a:t>keV</a:t>
            </a:r>
            <a:r>
              <a:rPr lang="fr-FR" dirty="0" smtClean="0"/>
              <a:t>)</a:t>
            </a:r>
          </a:p>
          <a:p>
            <a:pPr lvl="2">
              <a:spcBef>
                <a:spcPts val="0"/>
              </a:spcBef>
              <a:spcAft>
                <a:spcPts val="300"/>
              </a:spcAft>
            </a:pPr>
            <a:r>
              <a:rPr lang="fr-FR" dirty="0" err="1" smtClean="0"/>
              <a:t>peak</a:t>
            </a:r>
            <a:r>
              <a:rPr lang="fr-FR" dirty="0" smtClean="0"/>
              <a:t> </a:t>
            </a:r>
            <a:r>
              <a:rPr lang="fr-FR" dirty="0" err="1"/>
              <a:t>shape</a:t>
            </a:r>
            <a:r>
              <a:rPr lang="fr-FR" dirty="0"/>
              <a:t> (</a:t>
            </a:r>
            <a:r>
              <a:rPr lang="fr-FR" baseline="30000" dirty="0"/>
              <a:t>210</a:t>
            </a:r>
            <a:r>
              <a:rPr lang="fr-FR" dirty="0"/>
              <a:t>Pb) – influence of </a:t>
            </a:r>
            <a:r>
              <a:rPr lang="fr-FR" dirty="0" err="1"/>
              <a:t>scattered</a:t>
            </a:r>
            <a:r>
              <a:rPr lang="fr-FR" dirty="0"/>
              <a:t> photons in </a:t>
            </a:r>
            <a:r>
              <a:rPr lang="fr-FR" dirty="0" err="1"/>
              <a:t>left</a:t>
            </a:r>
            <a:r>
              <a:rPr lang="fr-FR" dirty="0"/>
              <a:t> </a:t>
            </a:r>
            <a:r>
              <a:rPr lang="fr-FR" dirty="0" err="1"/>
              <a:t>side</a:t>
            </a:r>
            <a:r>
              <a:rPr lang="fr-FR" dirty="0"/>
              <a:t> of the </a:t>
            </a:r>
            <a:r>
              <a:rPr lang="fr-FR" dirty="0" err="1" smtClean="0"/>
              <a:t>peak</a:t>
            </a:r>
            <a:endParaRPr lang="fr-FR" dirty="0" smtClean="0"/>
          </a:p>
          <a:p>
            <a:pPr lvl="1">
              <a:spcBef>
                <a:spcPts val="0"/>
              </a:spcBef>
              <a:spcAft>
                <a:spcPts val="600"/>
              </a:spcAft>
            </a:pPr>
            <a:r>
              <a:rPr lang="fr-FR" dirty="0" err="1" smtClean="0"/>
              <a:t>Measurement</a:t>
            </a:r>
            <a:r>
              <a:rPr lang="fr-FR" dirty="0" smtClean="0"/>
              <a:t> of </a:t>
            </a:r>
            <a:r>
              <a:rPr lang="fr-FR" dirty="0" err="1" smtClean="0"/>
              <a:t>linear</a:t>
            </a:r>
            <a:r>
              <a:rPr lang="fr-FR" dirty="0" smtClean="0"/>
              <a:t> </a:t>
            </a:r>
            <a:r>
              <a:rPr lang="fr-FR" dirty="0" err="1" smtClean="0"/>
              <a:t>attenuation</a:t>
            </a:r>
            <a:r>
              <a:rPr lang="fr-FR" dirty="0" smtClean="0"/>
              <a:t> coefficients of the 3 </a:t>
            </a:r>
            <a:r>
              <a:rPr lang="fr-FR" dirty="0" err="1" smtClean="0"/>
              <a:t>materials</a:t>
            </a:r>
            <a:endParaRPr lang="fr-FR" dirty="0" smtClean="0"/>
          </a:p>
          <a:p>
            <a:pPr lvl="2">
              <a:spcBef>
                <a:spcPts val="0"/>
              </a:spcBef>
              <a:spcAft>
                <a:spcPts val="300"/>
              </a:spcAft>
            </a:pPr>
            <a:r>
              <a:rPr lang="en-US" dirty="0" smtClean="0"/>
              <a:t>Procedure and results </a:t>
            </a:r>
            <a:r>
              <a:rPr lang="en-US" dirty="0"/>
              <a:t>for the 3 matrices (reference and samples A and B) and 2 energies (46.5 </a:t>
            </a:r>
            <a:r>
              <a:rPr lang="en-US" dirty="0" err="1"/>
              <a:t>keV</a:t>
            </a:r>
            <a:r>
              <a:rPr lang="en-US" dirty="0"/>
              <a:t> and </a:t>
            </a:r>
            <a:r>
              <a:rPr lang="en-US" dirty="0" smtClean="0"/>
              <a:t>662.7 </a:t>
            </a:r>
            <a:r>
              <a:rPr lang="en-US" dirty="0" err="1" smtClean="0"/>
              <a:t>keV</a:t>
            </a:r>
            <a:r>
              <a:rPr lang="en-US" dirty="0" smtClean="0"/>
              <a:t>)</a:t>
            </a:r>
          </a:p>
          <a:p>
            <a:pPr marL="0" lvl="1" indent="0">
              <a:spcBef>
                <a:spcPts val="0"/>
              </a:spcBef>
              <a:spcAft>
                <a:spcPts val="600"/>
              </a:spcAft>
              <a:buNone/>
            </a:pPr>
            <a:r>
              <a:rPr lang="fr-FR" b="1" dirty="0"/>
              <a:t>Conclusion: </a:t>
            </a:r>
            <a:r>
              <a:rPr lang="fr-FR" dirty="0" err="1"/>
              <a:t>Strong</a:t>
            </a:r>
            <a:r>
              <a:rPr lang="fr-FR" dirty="0"/>
              <a:t> variations – </a:t>
            </a:r>
            <a:r>
              <a:rPr lang="fr-FR" dirty="0" err="1"/>
              <a:t>Analysis</a:t>
            </a:r>
            <a:r>
              <a:rPr lang="fr-FR" dirty="0"/>
              <a:t> of the </a:t>
            </a:r>
            <a:r>
              <a:rPr lang="fr-FR" dirty="0" err="1"/>
              <a:t>different</a:t>
            </a:r>
            <a:r>
              <a:rPr lang="fr-FR" dirty="0"/>
              <a:t> </a:t>
            </a:r>
            <a:r>
              <a:rPr lang="fr-FR" dirty="0" err="1"/>
              <a:t>experimental</a:t>
            </a:r>
            <a:r>
              <a:rPr lang="fr-FR" dirty="0"/>
              <a:t> </a:t>
            </a:r>
            <a:r>
              <a:rPr lang="fr-FR" dirty="0" err="1"/>
              <a:t>approaches</a:t>
            </a:r>
            <a:r>
              <a:rPr lang="fr-FR" dirty="0"/>
              <a:t> on </a:t>
            </a:r>
            <a:r>
              <a:rPr lang="fr-FR" dirty="0" err="1" smtClean="0"/>
              <a:t>going</a:t>
            </a:r>
            <a:r>
              <a:rPr lang="fr-FR" dirty="0" smtClean="0"/>
              <a:t> </a:t>
            </a:r>
            <a:r>
              <a:rPr lang="fr-FR" b="1" dirty="0" err="1" smtClean="0">
                <a:solidFill>
                  <a:schemeClr val="tx2"/>
                </a:solidFill>
              </a:rPr>
              <a:t>which</a:t>
            </a:r>
            <a:r>
              <a:rPr lang="fr-FR" b="1" dirty="0" smtClean="0">
                <a:solidFill>
                  <a:schemeClr val="tx2"/>
                </a:solidFill>
              </a:rPr>
              <a:t> show a </a:t>
            </a:r>
            <a:r>
              <a:rPr lang="fr-FR" b="1" dirty="0" err="1" smtClean="0">
                <a:solidFill>
                  <a:schemeClr val="tx2"/>
                </a:solidFill>
              </a:rPr>
              <a:t>huge</a:t>
            </a:r>
            <a:r>
              <a:rPr lang="fr-FR" b="1" dirty="0" smtClean="0">
                <a:solidFill>
                  <a:schemeClr val="tx2"/>
                </a:solidFill>
              </a:rPr>
              <a:t> </a:t>
            </a:r>
            <a:r>
              <a:rPr lang="fr-FR" b="1" dirty="0" err="1" smtClean="0">
                <a:solidFill>
                  <a:schemeClr val="tx2"/>
                </a:solidFill>
              </a:rPr>
              <a:t>interest</a:t>
            </a:r>
            <a:r>
              <a:rPr lang="fr-FR" b="1" dirty="0" smtClean="0">
                <a:solidFill>
                  <a:schemeClr val="tx2"/>
                </a:solidFill>
              </a:rPr>
              <a:t> of </a:t>
            </a:r>
            <a:r>
              <a:rPr lang="fr-FR" b="1" dirty="0" err="1" smtClean="0">
                <a:solidFill>
                  <a:schemeClr val="tx2"/>
                </a:solidFill>
              </a:rPr>
              <a:t>such</a:t>
            </a:r>
            <a:r>
              <a:rPr lang="fr-FR" b="1" dirty="0" smtClean="0">
                <a:solidFill>
                  <a:schemeClr val="tx2"/>
                </a:solidFill>
              </a:rPr>
              <a:t> </a:t>
            </a:r>
            <a:r>
              <a:rPr lang="fr-FR" b="1" dirty="0" err="1" smtClean="0">
                <a:solidFill>
                  <a:schemeClr val="tx2"/>
                </a:solidFill>
              </a:rPr>
              <a:t>study</a:t>
            </a:r>
            <a:endParaRPr lang="fr-FR" b="1" dirty="0" smtClean="0">
              <a:solidFill>
                <a:schemeClr val="tx2"/>
              </a:solidFill>
            </a:endParaRPr>
          </a:p>
          <a:p>
            <a:pPr marL="210016" lvl="2" indent="0">
              <a:spcBef>
                <a:spcPts val="0"/>
              </a:spcBef>
              <a:spcAft>
                <a:spcPts val="600"/>
              </a:spcAft>
              <a:buNone/>
            </a:pPr>
            <a:endParaRPr lang="en-US" dirty="0"/>
          </a:p>
          <a:p>
            <a:pPr lvl="1">
              <a:spcBef>
                <a:spcPts val="0"/>
              </a:spcBef>
              <a:spcAft>
                <a:spcPts val="600"/>
              </a:spcAft>
            </a:pPr>
            <a:endParaRPr lang="fr-FR" dirty="0"/>
          </a:p>
        </p:txBody>
      </p:sp>
      <p:graphicFrame>
        <p:nvGraphicFramePr>
          <p:cNvPr id="67" name="Tableau 66"/>
          <p:cNvGraphicFramePr>
            <a:graphicFrameLocks noGrp="1"/>
          </p:cNvGraphicFramePr>
          <p:nvPr>
            <p:extLst>
              <p:ext uri="{D42A27DB-BD31-4B8C-83A1-F6EECF244321}">
                <p14:modId xmlns:p14="http://schemas.microsoft.com/office/powerpoint/2010/main" val="902288536"/>
              </p:ext>
            </p:extLst>
          </p:nvPr>
        </p:nvGraphicFramePr>
        <p:xfrm>
          <a:off x="8049148" y="12880701"/>
          <a:ext cx="2555240" cy="865336"/>
        </p:xfrm>
        <a:graphic>
          <a:graphicData uri="http://schemas.openxmlformats.org/drawingml/2006/table">
            <a:tbl>
              <a:tblPr firstRow="1" bandRow="1">
                <a:tableStyleId>{3B4B98B0-60AC-42C2-AFA5-B58CD77FA1E5}</a:tableStyleId>
              </a:tblPr>
              <a:tblGrid>
                <a:gridCol w="1232348">
                  <a:extLst>
                    <a:ext uri="{9D8B030D-6E8A-4147-A177-3AD203B41FA5}">
                      <a16:colId xmlns:a16="http://schemas.microsoft.com/office/drawing/2014/main" val="3171316176"/>
                    </a:ext>
                  </a:extLst>
                </a:gridCol>
                <a:gridCol w="389689">
                  <a:extLst>
                    <a:ext uri="{9D8B030D-6E8A-4147-A177-3AD203B41FA5}">
                      <a16:colId xmlns:a16="http://schemas.microsoft.com/office/drawing/2014/main" val="1848401076"/>
                    </a:ext>
                  </a:extLst>
                </a:gridCol>
                <a:gridCol w="333287">
                  <a:extLst>
                    <a:ext uri="{9D8B030D-6E8A-4147-A177-3AD203B41FA5}">
                      <a16:colId xmlns:a16="http://schemas.microsoft.com/office/drawing/2014/main" val="1143072338"/>
                    </a:ext>
                  </a:extLst>
                </a:gridCol>
                <a:gridCol w="599916">
                  <a:extLst>
                    <a:ext uri="{9D8B030D-6E8A-4147-A177-3AD203B41FA5}">
                      <a16:colId xmlns:a16="http://schemas.microsoft.com/office/drawing/2014/main" val="499234184"/>
                    </a:ext>
                  </a:extLst>
                </a:gridCol>
              </a:tblGrid>
              <a:tr h="237530">
                <a:tc>
                  <a:txBody>
                    <a:bodyPr/>
                    <a:lstStyle/>
                    <a:p>
                      <a:pPr marL="0" marR="0" lvl="0" indent="0" algn="ctr" defTabSz="3027487" rtl="0" eaLnBrk="1" fontAlgn="b" latinLnBrk="0" hangingPunct="1">
                        <a:lnSpc>
                          <a:spcPct val="100000"/>
                        </a:lnSpc>
                        <a:spcBef>
                          <a:spcPts val="0"/>
                        </a:spcBef>
                        <a:spcAft>
                          <a:spcPts val="0"/>
                        </a:spcAft>
                        <a:buClrTx/>
                        <a:buSzTx/>
                        <a:buFontTx/>
                        <a:buNone/>
                        <a:tabLst/>
                        <a:defRPr/>
                      </a:pPr>
                      <a:r>
                        <a:rPr lang="fr-FR" sz="1000" b="1" i="0" u="none" strike="noStrike" baseline="30000" dirty="0" smtClean="0">
                          <a:solidFill>
                            <a:srgbClr val="000000"/>
                          </a:solidFill>
                          <a:effectLst/>
                          <a:latin typeface="+mn-lt"/>
                        </a:rPr>
                        <a:t>210</a:t>
                      </a:r>
                      <a:r>
                        <a:rPr lang="fr-FR" sz="1000" b="1" i="0" u="none" strike="noStrike" baseline="0" dirty="0" smtClean="0">
                          <a:solidFill>
                            <a:srgbClr val="000000"/>
                          </a:solidFill>
                          <a:effectLst/>
                          <a:latin typeface="+mn-lt"/>
                        </a:rPr>
                        <a:t>Pb</a:t>
                      </a:r>
                      <a:endParaRPr lang="fr-FR" sz="1000" b="1" i="0" u="none" strike="noStrike" dirty="0" smtClean="0">
                        <a:solidFill>
                          <a:srgbClr val="000000"/>
                        </a:solidFill>
                        <a:effectLst/>
                        <a:latin typeface="+mn-lt"/>
                      </a:endParaRPr>
                    </a:p>
                  </a:txBody>
                  <a:tcPr marL="9103" marR="9103" marT="9103" marB="0" anchor="ctr"/>
                </a:tc>
                <a:tc>
                  <a:txBody>
                    <a:bodyPr/>
                    <a:lstStyle/>
                    <a:p>
                      <a:pPr algn="ctr" fontAlgn="b"/>
                      <a:r>
                        <a:rPr lang="fr-FR" sz="1000" u="none" strike="noStrike" dirty="0" err="1" smtClean="0">
                          <a:effectLst/>
                        </a:rPr>
                        <a:t>Ref</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A</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B</a:t>
                      </a:r>
                      <a:endParaRPr lang="fr-FR" sz="1000" b="0" i="0" u="none" strike="noStrike" dirty="0">
                        <a:solidFill>
                          <a:srgbClr val="000000"/>
                        </a:solidFill>
                        <a:effectLst/>
                        <a:latin typeface="Calibri" panose="020F0502020204030204" pitchFamily="34" charset="0"/>
                      </a:endParaRPr>
                    </a:p>
                  </a:txBody>
                  <a:tcPr marL="9103" marR="9103" marT="9103" marB="0" anchor="ctr"/>
                </a:tc>
                <a:extLst>
                  <a:ext uri="{0D108BD9-81ED-4DB2-BD59-A6C34878D82A}">
                    <a16:rowId xmlns:a16="http://schemas.microsoft.com/office/drawing/2014/main" val="1760285366"/>
                  </a:ext>
                </a:extLst>
              </a:tr>
              <a:tr h="252000">
                <a:tc>
                  <a:txBody>
                    <a:bodyPr/>
                    <a:lstStyle/>
                    <a:p>
                      <a:pPr algn="ctr" fontAlgn="b"/>
                      <a:r>
                        <a:rPr lang="fr-FR" sz="1000" u="none" strike="noStrike" dirty="0" smtClean="0">
                          <a:effectLst/>
                        </a:rPr>
                        <a:t>Relative </a:t>
                      </a:r>
                      <a:r>
                        <a:rPr lang="fr-FR" sz="1000" u="none" strike="noStrike" dirty="0" err="1" smtClean="0">
                          <a:effectLst/>
                        </a:rPr>
                        <a:t>mean</a:t>
                      </a:r>
                      <a:r>
                        <a:rPr lang="fr-FR" sz="1000" u="none" strike="noStrike" dirty="0" smtClean="0">
                          <a:effectLst/>
                        </a:rPr>
                        <a:t> value</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1.0</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1.0</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1.0</a:t>
                      </a:r>
                      <a:endParaRPr lang="fr-FR" sz="1000" b="0" i="0" u="none" strike="noStrike" dirty="0">
                        <a:solidFill>
                          <a:srgbClr val="000000"/>
                        </a:solidFill>
                        <a:effectLst/>
                        <a:latin typeface="Calibri" panose="020F0502020204030204" pitchFamily="34" charset="0"/>
                      </a:endParaRPr>
                    </a:p>
                  </a:txBody>
                  <a:tcPr marL="9103" marR="9103" marT="9103" marB="0" anchor="ctr"/>
                </a:tc>
                <a:extLst>
                  <a:ext uri="{0D108BD9-81ED-4DB2-BD59-A6C34878D82A}">
                    <a16:rowId xmlns:a16="http://schemas.microsoft.com/office/drawing/2014/main" val="153795032"/>
                  </a:ext>
                </a:extLst>
              </a:tr>
              <a:tr h="252000">
                <a:tc>
                  <a:txBody>
                    <a:bodyPr/>
                    <a:lstStyle/>
                    <a:p>
                      <a:pPr algn="ctr" fontAlgn="b"/>
                      <a:r>
                        <a:rPr lang="fr-FR" sz="1000" u="none" strike="noStrike">
                          <a:effectLst/>
                        </a:rPr>
                        <a:t>Relative standard deviation (%)</a:t>
                      </a:r>
                      <a:endParaRPr lang="fr-FR" sz="1000" b="0" i="0" u="none" strike="noStrike">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18.5</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7.2</a:t>
                      </a:r>
                      <a:endParaRPr lang="fr-FR" sz="1000" b="0" i="0" u="none" strike="noStrike" dirty="0">
                        <a:solidFill>
                          <a:srgbClr val="000000"/>
                        </a:solidFill>
                        <a:effectLst/>
                        <a:latin typeface="Calibri" panose="020F0502020204030204" pitchFamily="34" charset="0"/>
                      </a:endParaRPr>
                    </a:p>
                  </a:txBody>
                  <a:tcPr marL="9103" marR="9103" marT="9103" marB="0" anchor="ctr"/>
                </a:tc>
                <a:tc>
                  <a:txBody>
                    <a:bodyPr/>
                    <a:lstStyle/>
                    <a:p>
                      <a:pPr algn="ctr" fontAlgn="b"/>
                      <a:r>
                        <a:rPr lang="fr-FR" sz="1000" u="none" strike="noStrike" dirty="0" smtClean="0">
                          <a:effectLst/>
                        </a:rPr>
                        <a:t>35.6</a:t>
                      </a:r>
                      <a:endParaRPr lang="fr-FR" sz="1000" b="0" i="0" u="none" strike="noStrike" dirty="0">
                        <a:solidFill>
                          <a:srgbClr val="000000"/>
                        </a:solidFill>
                        <a:effectLst/>
                        <a:latin typeface="Calibri" panose="020F0502020204030204" pitchFamily="34" charset="0"/>
                      </a:endParaRPr>
                    </a:p>
                  </a:txBody>
                  <a:tcPr marL="9103" marR="9103" marT="9103" marB="0" anchor="ctr"/>
                </a:tc>
                <a:extLst>
                  <a:ext uri="{0D108BD9-81ED-4DB2-BD59-A6C34878D82A}">
                    <a16:rowId xmlns:a16="http://schemas.microsoft.com/office/drawing/2014/main" val="86575665"/>
                  </a:ext>
                </a:extLst>
              </a:tr>
            </a:tbl>
          </a:graphicData>
        </a:graphic>
      </p:graphicFrame>
      <p:graphicFrame>
        <p:nvGraphicFramePr>
          <p:cNvPr id="68" name="Tableau 67"/>
          <p:cNvGraphicFramePr>
            <a:graphicFrameLocks noGrp="1"/>
          </p:cNvGraphicFramePr>
          <p:nvPr>
            <p:extLst>
              <p:ext uri="{D42A27DB-BD31-4B8C-83A1-F6EECF244321}">
                <p14:modId xmlns:p14="http://schemas.microsoft.com/office/powerpoint/2010/main" val="112324851"/>
              </p:ext>
            </p:extLst>
          </p:nvPr>
        </p:nvGraphicFramePr>
        <p:xfrm>
          <a:off x="8049148" y="10676356"/>
          <a:ext cx="2555239" cy="865336"/>
        </p:xfrm>
        <a:graphic>
          <a:graphicData uri="http://schemas.openxmlformats.org/drawingml/2006/table">
            <a:tbl>
              <a:tblPr firstRow="1" bandRow="1">
                <a:tableStyleId>{3B4B98B0-60AC-42C2-AFA5-B58CD77FA1E5}</a:tableStyleId>
              </a:tblPr>
              <a:tblGrid>
                <a:gridCol w="1290319">
                  <a:extLst>
                    <a:ext uri="{9D8B030D-6E8A-4147-A177-3AD203B41FA5}">
                      <a16:colId xmlns:a16="http://schemas.microsoft.com/office/drawing/2014/main" val="3171316176"/>
                    </a:ext>
                  </a:extLst>
                </a:gridCol>
                <a:gridCol w="338226">
                  <a:extLst>
                    <a:ext uri="{9D8B030D-6E8A-4147-A177-3AD203B41FA5}">
                      <a16:colId xmlns:a16="http://schemas.microsoft.com/office/drawing/2014/main" val="1848401076"/>
                    </a:ext>
                  </a:extLst>
                </a:gridCol>
                <a:gridCol w="413614">
                  <a:extLst>
                    <a:ext uri="{9D8B030D-6E8A-4147-A177-3AD203B41FA5}">
                      <a16:colId xmlns:a16="http://schemas.microsoft.com/office/drawing/2014/main" val="1143072338"/>
                    </a:ext>
                  </a:extLst>
                </a:gridCol>
                <a:gridCol w="513080">
                  <a:extLst>
                    <a:ext uri="{9D8B030D-6E8A-4147-A177-3AD203B41FA5}">
                      <a16:colId xmlns:a16="http://schemas.microsoft.com/office/drawing/2014/main" val="499234184"/>
                    </a:ext>
                  </a:extLst>
                </a:gridCol>
              </a:tblGrid>
              <a:tr h="237530">
                <a:tc>
                  <a:txBody>
                    <a:bodyPr/>
                    <a:lstStyle/>
                    <a:p>
                      <a:pPr algn="ctr" fontAlgn="b"/>
                      <a:r>
                        <a:rPr lang="fr-FR" sz="1000" b="1" i="0" u="none" strike="noStrike" baseline="30000" dirty="0" smtClean="0">
                          <a:solidFill>
                            <a:srgbClr val="000000"/>
                          </a:solidFill>
                          <a:effectLst/>
                          <a:latin typeface="+mn-lt"/>
                        </a:rPr>
                        <a:t>137</a:t>
                      </a:r>
                      <a:r>
                        <a:rPr lang="fr-FR" sz="1000" b="1" i="0" u="none" strike="noStrike" dirty="0" smtClean="0">
                          <a:solidFill>
                            <a:srgbClr val="000000"/>
                          </a:solidFill>
                          <a:effectLst/>
                          <a:latin typeface="+mn-lt"/>
                        </a:rPr>
                        <a:t>Cs</a:t>
                      </a:r>
                      <a:endParaRPr lang="fr-FR" sz="1000" b="1" i="0" u="none" strike="noStrike" dirty="0">
                        <a:solidFill>
                          <a:srgbClr val="000000"/>
                        </a:solidFill>
                        <a:effectLst/>
                        <a:latin typeface="+mn-lt"/>
                      </a:endParaRPr>
                    </a:p>
                  </a:txBody>
                  <a:tcPr marL="9103" marR="9103" marT="9103" marB="0" anchor="ctr"/>
                </a:tc>
                <a:tc>
                  <a:txBody>
                    <a:bodyPr/>
                    <a:lstStyle/>
                    <a:p>
                      <a:pPr algn="ctr" fontAlgn="b"/>
                      <a:r>
                        <a:rPr lang="fr-FR" sz="1000" b="1" i="0" u="none" strike="noStrike" dirty="0" err="1" smtClean="0">
                          <a:solidFill>
                            <a:schemeClr val="tx1"/>
                          </a:solidFill>
                          <a:effectLst/>
                          <a:latin typeface="+mn-lt"/>
                        </a:rPr>
                        <a:t>Ref</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A</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B</a:t>
                      </a:r>
                      <a:endParaRPr lang="fr-FR" sz="1000" b="0" i="0" u="none" strike="noStrike" dirty="0">
                        <a:solidFill>
                          <a:srgbClr val="000000"/>
                        </a:solidFill>
                        <a:effectLst/>
                        <a:latin typeface="+mn-lt"/>
                      </a:endParaRPr>
                    </a:p>
                  </a:txBody>
                  <a:tcPr marL="9103" marR="9103" marT="9103" marB="0" anchor="ctr"/>
                </a:tc>
                <a:extLst>
                  <a:ext uri="{0D108BD9-81ED-4DB2-BD59-A6C34878D82A}">
                    <a16:rowId xmlns:a16="http://schemas.microsoft.com/office/drawing/2014/main" val="1760285366"/>
                  </a:ext>
                </a:extLst>
              </a:tr>
              <a:tr h="252000">
                <a:tc>
                  <a:txBody>
                    <a:bodyPr/>
                    <a:lstStyle/>
                    <a:p>
                      <a:pPr algn="ctr" fontAlgn="b"/>
                      <a:r>
                        <a:rPr lang="fr-FR" sz="1000" u="none" strike="noStrike" dirty="0" smtClean="0">
                          <a:effectLst/>
                          <a:latin typeface="+mn-lt"/>
                        </a:rPr>
                        <a:t>Relative </a:t>
                      </a:r>
                      <a:r>
                        <a:rPr lang="fr-FR" sz="1000" u="none" strike="noStrike" dirty="0" err="1" smtClean="0">
                          <a:effectLst/>
                          <a:latin typeface="+mn-lt"/>
                        </a:rPr>
                        <a:t>mean</a:t>
                      </a:r>
                      <a:r>
                        <a:rPr lang="fr-FR" sz="1000" u="none" strike="noStrike" dirty="0" smtClean="0">
                          <a:effectLst/>
                          <a:latin typeface="+mn-lt"/>
                        </a:rPr>
                        <a:t> </a:t>
                      </a:r>
                      <a:r>
                        <a:rPr lang="fr-FR" sz="1000" u="none" strike="noStrike" dirty="0">
                          <a:effectLst/>
                          <a:latin typeface="+mn-lt"/>
                        </a:rPr>
                        <a:t>value </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1.0</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1.0</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1.0</a:t>
                      </a:r>
                      <a:endParaRPr lang="fr-FR" sz="1000" b="0" i="0" u="none" strike="noStrike" dirty="0">
                        <a:solidFill>
                          <a:srgbClr val="000000"/>
                        </a:solidFill>
                        <a:effectLst/>
                        <a:latin typeface="+mn-lt"/>
                      </a:endParaRPr>
                    </a:p>
                  </a:txBody>
                  <a:tcPr marL="9103" marR="9103" marT="9103" marB="0" anchor="ctr"/>
                </a:tc>
                <a:extLst>
                  <a:ext uri="{0D108BD9-81ED-4DB2-BD59-A6C34878D82A}">
                    <a16:rowId xmlns:a16="http://schemas.microsoft.com/office/drawing/2014/main" val="153795032"/>
                  </a:ext>
                </a:extLst>
              </a:tr>
              <a:tr h="252000">
                <a:tc>
                  <a:txBody>
                    <a:bodyPr/>
                    <a:lstStyle/>
                    <a:p>
                      <a:pPr algn="ctr" fontAlgn="b"/>
                      <a:r>
                        <a:rPr lang="fr-FR" sz="1000" u="none" strike="noStrike" dirty="0">
                          <a:effectLst/>
                          <a:latin typeface="+mn-lt"/>
                        </a:rPr>
                        <a:t>Relative standard </a:t>
                      </a:r>
                      <a:r>
                        <a:rPr lang="fr-FR" sz="1000" u="none" strike="noStrike" dirty="0" err="1">
                          <a:effectLst/>
                          <a:latin typeface="+mn-lt"/>
                        </a:rPr>
                        <a:t>deviation</a:t>
                      </a:r>
                      <a:r>
                        <a:rPr lang="fr-FR" sz="1000" u="none" strike="noStrike" dirty="0">
                          <a:effectLst/>
                          <a:latin typeface="+mn-lt"/>
                        </a:rPr>
                        <a:t> (%)</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8.8</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8.3</a:t>
                      </a:r>
                      <a:endParaRPr lang="fr-FR" sz="1000" b="0" i="0" u="none" strike="noStrike" dirty="0">
                        <a:solidFill>
                          <a:srgbClr val="000000"/>
                        </a:solidFill>
                        <a:effectLst/>
                        <a:latin typeface="+mn-lt"/>
                      </a:endParaRPr>
                    </a:p>
                  </a:txBody>
                  <a:tcPr marL="9103" marR="9103" marT="9103" marB="0" anchor="ctr"/>
                </a:tc>
                <a:tc>
                  <a:txBody>
                    <a:bodyPr/>
                    <a:lstStyle/>
                    <a:p>
                      <a:pPr algn="ctr" fontAlgn="b"/>
                      <a:r>
                        <a:rPr lang="fr-FR" sz="1000" u="none" strike="noStrike" dirty="0" smtClean="0">
                          <a:effectLst/>
                          <a:latin typeface="+mn-lt"/>
                        </a:rPr>
                        <a:t>7.2</a:t>
                      </a:r>
                      <a:endParaRPr lang="fr-FR" sz="1000" b="0" i="0" u="none" strike="noStrike" dirty="0">
                        <a:solidFill>
                          <a:srgbClr val="000000"/>
                        </a:solidFill>
                        <a:effectLst/>
                        <a:latin typeface="+mn-lt"/>
                      </a:endParaRPr>
                    </a:p>
                  </a:txBody>
                  <a:tcPr marL="9103" marR="9103" marT="9103" marB="0" anchor="ctr"/>
                </a:tc>
                <a:extLst>
                  <a:ext uri="{0D108BD9-81ED-4DB2-BD59-A6C34878D82A}">
                    <a16:rowId xmlns:a16="http://schemas.microsoft.com/office/drawing/2014/main" val="86575665"/>
                  </a:ext>
                </a:extLst>
              </a:tr>
            </a:tbl>
          </a:graphicData>
        </a:graphic>
      </p:graphicFrame>
      <p:cxnSp>
        <p:nvCxnSpPr>
          <p:cNvPr id="72" name="Connecteur en arc 71"/>
          <p:cNvCxnSpPr>
            <a:stCxn id="12" idx="7"/>
            <a:endCxn id="25" idx="1"/>
          </p:cNvCxnSpPr>
          <p:nvPr/>
        </p:nvCxnSpPr>
        <p:spPr>
          <a:xfrm rot="5400000" flipH="1" flipV="1">
            <a:off x="3431993" y="3145761"/>
            <a:ext cx="165799" cy="1032707"/>
          </a:xfrm>
          <a:prstGeom prst="curvedConnector3">
            <a:avLst>
              <a:gd name="adj1" fmla="val 170783"/>
            </a:avLst>
          </a:prstGeom>
          <a:ln w="53975" cmpd="dbl">
            <a:solidFill>
              <a:schemeClr val="tx2"/>
            </a:solidFill>
            <a:headEnd type="none" w="med" len="lg"/>
            <a:tailEnd type="triangle" w="med" len="med"/>
          </a:ln>
        </p:spPr>
        <p:style>
          <a:lnRef idx="1">
            <a:schemeClr val="accent4"/>
          </a:lnRef>
          <a:fillRef idx="0">
            <a:schemeClr val="accent4"/>
          </a:fillRef>
          <a:effectRef idx="0">
            <a:schemeClr val="accent4"/>
          </a:effectRef>
          <a:fontRef idx="minor">
            <a:schemeClr val="tx1"/>
          </a:fontRef>
        </p:style>
      </p:cxnSp>
      <p:cxnSp>
        <p:nvCxnSpPr>
          <p:cNvPr id="75" name="Connecteur en arc 74"/>
          <p:cNvCxnSpPr>
            <a:stCxn id="15" idx="2"/>
            <a:endCxn id="12" idx="4"/>
          </p:cNvCxnSpPr>
          <p:nvPr/>
        </p:nvCxnSpPr>
        <p:spPr>
          <a:xfrm rot="10800000">
            <a:off x="1853026" y="6510527"/>
            <a:ext cx="1146566" cy="1071179"/>
          </a:xfrm>
          <a:prstGeom prst="curvedConnector2">
            <a:avLst/>
          </a:prstGeom>
          <a:ln w="53975" cmpd="dbl">
            <a:solidFill>
              <a:schemeClr val="tx2"/>
            </a:solidFill>
            <a:headEnd type="none" w="med" len="lg"/>
            <a:tailEnd type="triangle" w="med" len="med"/>
          </a:ln>
        </p:spPr>
        <p:style>
          <a:lnRef idx="1">
            <a:schemeClr val="accent4"/>
          </a:lnRef>
          <a:fillRef idx="0">
            <a:schemeClr val="accent4"/>
          </a:fillRef>
          <a:effectRef idx="0">
            <a:schemeClr val="accent4"/>
          </a:effectRef>
          <a:fontRef idx="minor">
            <a:schemeClr val="tx1"/>
          </a:fontRef>
        </p:style>
      </p:cxnSp>
      <p:cxnSp>
        <p:nvCxnSpPr>
          <p:cNvPr id="78" name="Connecteur en arc 77"/>
          <p:cNvCxnSpPr>
            <a:stCxn id="25" idx="6"/>
            <a:endCxn id="31" idx="1"/>
          </p:cNvCxnSpPr>
          <p:nvPr/>
        </p:nvCxnSpPr>
        <p:spPr>
          <a:xfrm>
            <a:off x="5874921" y="4342889"/>
            <a:ext cx="2335716" cy="563883"/>
          </a:xfrm>
          <a:prstGeom prst="curvedConnector2">
            <a:avLst/>
          </a:prstGeom>
          <a:ln w="53975" cmpd="dbl">
            <a:solidFill>
              <a:schemeClr val="tx2"/>
            </a:solidFill>
            <a:headEnd type="none" w="med" len="lg"/>
            <a:tailEnd type="triangle" w="med" len="med"/>
          </a:ln>
        </p:spPr>
        <p:style>
          <a:lnRef idx="1">
            <a:schemeClr val="accent4"/>
          </a:lnRef>
          <a:fillRef idx="0">
            <a:schemeClr val="accent4"/>
          </a:fillRef>
          <a:effectRef idx="0">
            <a:schemeClr val="accent4"/>
          </a:effectRef>
          <a:fontRef idx="minor">
            <a:schemeClr val="tx1"/>
          </a:fontRef>
        </p:style>
      </p:cxnSp>
      <p:cxnSp>
        <p:nvCxnSpPr>
          <p:cNvPr id="81" name="Connecteur en arc 80"/>
          <p:cNvCxnSpPr>
            <a:stCxn id="31" idx="4"/>
            <a:endCxn id="36" idx="0"/>
          </p:cNvCxnSpPr>
          <p:nvPr/>
        </p:nvCxnSpPr>
        <p:spPr>
          <a:xfrm rot="5400000">
            <a:off x="8558531" y="6863824"/>
            <a:ext cx="529159" cy="302405"/>
          </a:xfrm>
          <a:prstGeom prst="curvedConnector3">
            <a:avLst>
              <a:gd name="adj1" fmla="val 50000"/>
            </a:avLst>
          </a:prstGeom>
          <a:ln w="53975" cmpd="dbl">
            <a:solidFill>
              <a:schemeClr val="tx2"/>
            </a:solidFill>
            <a:headEnd type="none" w="med" len="lg"/>
            <a:tailEnd type="triangle" w="med" len="med"/>
          </a:ln>
        </p:spPr>
        <p:style>
          <a:lnRef idx="1">
            <a:schemeClr val="accent4"/>
          </a:lnRef>
          <a:fillRef idx="0">
            <a:schemeClr val="accent4"/>
          </a:fillRef>
          <a:effectRef idx="0">
            <a:schemeClr val="accent4"/>
          </a:effectRef>
          <a:fontRef idx="minor">
            <a:schemeClr val="tx1"/>
          </a:fontRef>
        </p:style>
      </p:cxnSp>
      <p:cxnSp>
        <p:nvCxnSpPr>
          <p:cNvPr id="87" name="Connecteur en arc 86"/>
          <p:cNvCxnSpPr>
            <a:stCxn id="36" idx="3"/>
            <a:endCxn id="41" idx="5"/>
          </p:cNvCxnSpPr>
          <p:nvPr/>
        </p:nvCxnSpPr>
        <p:spPr>
          <a:xfrm rot="5400000" flipH="1">
            <a:off x="4964497" y="6614107"/>
            <a:ext cx="122701" cy="5510209"/>
          </a:xfrm>
          <a:prstGeom prst="curvedConnector3">
            <a:avLst>
              <a:gd name="adj1" fmla="val -383571"/>
            </a:avLst>
          </a:prstGeom>
          <a:ln w="53975" cmpd="dbl">
            <a:solidFill>
              <a:schemeClr val="tx2"/>
            </a:solidFill>
            <a:headEnd type="none" w="med" len="lg"/>
            <a:tailEnd type="triangle" w="med" len="med"/>
          </a:ln>
        </p:spPr>
        <p:style>
          <a:lnRef idx="1">
            <a:schemeClr val="accent4"/>
          </a:lnRef>
          <a:fillRef idx="0">
            <a:schemeClr val="accent4"/>
          </a:fillRef>
          <a:effectRef idx="0">
            <a:schemeClr val="accent4"/>
          </a:effectRef>
          <a:fontRef idx="minor">
            <a:schemeClr val="tx1"/>
          </a:fontRef>
        </p:style>
      </p:cxnSp>
      <p:sp>
        <p:nvSpPr>
          <p:cNvPr id="111" name="Rectangle 110"/>
          <p:cNvSpPr>
            <a:spLocks noChangeAspect="1"/>
          </p:cNvSpPr>
          <p:nvPr/>
        </p:nvSpPr>
        <p:spPr bwMode="auto">
          <a:xfrm>
            <a:off x="140506" y="12499818"/>
            <a:ext cx="62621" cy="254500"/>
          </a:xfrm>
          <a:prstGeom prst="rect">
            <a:avLst/>
          </a:prstGeom>
          <a:solidFill>
            <a:srgbClr val="E500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06" charset="0"/>
              <a:buNone/>
              <a:tabLst/>
            </a:pPr>
            <a:endParaRPr kumimoji="0" lang="fr-FR" sz="2400" b="0" i="0" u="none" strike="noStrike" cap="none" normalizeH="0" baseline="0">
              <a:solidFill>
                <a:srgbClr val="E50019"/>
              </a:solidFill>
              <a:effectLst/>
              <a:latin typeface="Times New Roman" pitchFamily="-106" charset="0"/>
            </a:endParaRPr>
          </a:p>
        </p:txBody>
      </p:sp>
      <p:sp>
        <p:nvSpPr>
          <p:cNvPr id="113" name="Espace réservé du contenu 2">
            <a:extLst>
              <a:ext uri="{FF2B5EF4-FFF2-40B4-BE49-F238E27FC236}">
                <a16:creationId xmlns:a16="http://schemas.microsoft.com/office/drawing/2014/main" id="{BD2E413D-76E6-5233-CF73-FD49BCAF474D}"/>
              </a:ext>
            </a:extLst>
          </p:cNvPr>
          <p:cNvSpPr txBox="1">
            <a:spLocks/>
          </p:cNvSpPr>
          <p:nvPr/>
        </p:nvSpPr>
        <p:spPr>
          <a:xfrm>
            <a:off x="273126" y="12501829"/>
            <a:ext cx="4521795" cy="1208956"/>
          </a:xfrm>
          <a:prstGeom prst="rect">
            <a:avLst/>
          </a:prstGeom>
        </p:spPr>
        <p:txBody>
          <a:bodyPr vert="horz" lIns="0" tIns="45720" rIns="0" bIns="45720" rtlCol="0">
            <a:noAutofit/>
          </a:bodyPr>
          <a:lstStyle>
            <a:lvl1pPr marL="0" indent="0" algn="l" defTabSz="720055" rtl="0" eaLnBrk="1" latinLnBrk="0" hangingPunct="1">
              <a:lnSpc>
                <a:spcPct val="100000"/>
              </a:lnSpc>
              <a:spcBef>
                <a:spcPts val="945"/>
              </a:spcBef>
              <a:buClr>
                <a:schemeClr val="tx2"/>
              </a:buClr>
              <a:buSzPct val="90000"/>
              <a:buFont typeface="Arial" panose="020B0604020202020204" pitchFamily="34" charset="0"/>
              <a:buNone/>
              <a:defRPr sz="1000" kern="1200">
                <a:solidFill>
                  <a:schemeClr val="tx1"/>
                </a:solidFill>
                <a:latin typeface="+mn-lt"/>
                <a:ea typeface="+mn-ea"/>
                <a:cs typeface="+mn-cs"/>
              </a:defRPr>
            </a:lvl1pPr>
            <a:lvl2pPr marL="210017" indent="-210017" algn="l" defTabSz="720055" rtl="0" eaLnBrk="1" latinLnBrk="0" hangingPunct="1">
              <a:lnSpc>
                <a:spcPct val="100000"/>
              </a:lnSpc>
              <a:spcBef>
                <a:spcPts val="394"/>
              </a:spcBef>
              <a:buClr>
                <a:schemeClr val="tx2"/>
              </a:buClr>
              <a:buSzPct val="90000"/>
              <a:buFont typeface="Arial" panose="020B0604020202020204" pitchFamily="34" charset="0"/>
              <a:buChar char="■"/>
              <a:defRPr sz="1000" kern="1200">
                <a:solidFill>
                  <a:schemeClr val="tx1"/>
                </a:solidFill>
                <a:latin typeface="+mn-lt"/>
                <a:ea typeface="+mn-ea"/>
                <a:cs typeface="+mn-cs"/>
              </a:defRPr>
            </a:lvl2pPr>
            <a:lvl3pPr marL="426282" indent="-216266"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3pPr>
            <a:lvl4pPr marL="636298"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4pPr>
            <a:lvl5pPr marL="846313" indent="-210017" algn="l" defTabSz="720055" rtl="0" eaLnBrk="1" latinLnBrk="0" hangingPunct="1">
              <a:lnSpc>
                <a:spcPct val="100000"/>
              </a:lnSpc>
              <a:spcBef>
                <a:spcPts val="394"/>
              </a:spcBef>
              <a:buSzPct val="90000"/>
              <a:buFont typeface="Arial" panose="020B0604020202020204" pitchFamily="34" charset="0"/>
              <a:buChar char="■"/>
              <a:defRPr sz="1000" kern="1200">
                <a:solidFill>
                  <a:schemeClr val="tx1"/>
                </a:solidFill>
                <a:latin typeface="+mn-lt"/>
                <a:ea typeface="+mn-ea"/>
                <a:cs typeface="+mn-cs"/>
              </a:defRPr>
            </a:lvl5pPr>
            <a:lvl6pPr marL="1980148"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175"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203"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230" indent="-180014" algn="l" defTabSz="720055"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a:lstStyle>
          <a:p>
            <a:pPr marL="0" lvl="1" indent="0">
              <a:spcBef>
                <a:spcPts val="0"/>
              </a:spcBef>
              <a:spcAft>
                <a:spcPts val="600"/>
              </a:spcAft>
              <a:buNone/>
            </a:pPr>
            <a:r>
              <a:rPr lang="fr-FR" b="1" dirty="0" err="1" smtClean="0"/>
              <a:t>Next</a:t>
            </a:r>
            <a:r>
              <a:rPr lang="fr-FR" b="1" dirty="0" smtClean="0"/>
              <a:t> </a:t>
            </a:r>
            <a:r>
              <a:rPr lang="fr-FR" b="1" dirty="0" err="1" smtClean="0"/>
              <a:t>steps</a:t>
            </a:r>
            <a:r>
              <a:rPr lang="fr-FR" b="1" dirty="0" smtClean="0"/>
              <a:t>:</a:t>
            </a:r>
            <a:endParaRPr lang="fr-FR" b="1" dirty="0"/>
          </a:p>
          <a:p>
            <a:pPr lvl="1">
              <a:spcBef>
                <a:spcPts val="0"/>
              </a:spcBef>
              <a:spcAft>
                <a:spcPts val="600"/>
              </a:spcAft>
            </a:pPr>
            <a:r>
              <a:rPr lang="en-US" dirty="0"/>
              <a:t>After </a:t>
            </a:r>
            <a:r>
              <a:rPr lang="en-US" dirty="0" err="1"/>
              <a:t>checkings</a:t>
            </a:r>
            <a:r>
              <a:rPr lang="en-US" dirty="0"/>
              <a:t> of the first results, next steps will consist in: </a:t>
            </a:r>
          </a:p>
          <a:p>
            <a:pPr lvl="2">
              <a:spcBef>
                <a:spcPts val="0"/>
              </a:spcBef>
              <a:spcAft>
                <a:spcPts val="600"/>
              </a:spcAft>
            </a:pPr>
            <a:r>
              <a:rPr lang="en-US" dirty="0"/>
              <a:t>calculation of self-attenuation (matrix/vacuum) and self-attenuation corrective factors (unknown matrix/reference matrix</a:t>
            </a:r>
            <a:r>
              <a:rPr lang="en-US" dirty="0" smtClean="0"/>
              <a:t>), procedure </a:t>
            </a:r>
            <a:r>
              <a:rPr lang="en-US" dirty="0"/>
              <a:t>(method, software, approximation, etc</a:t>
            </a:r>
            <a:r>
              <a:rPr lang="en-US" dirty="0" smtClean="0"/>
              <a:t>.), results </a:t>
            </a:r>
            <a:r>
              <a:rPr lang="en-US" dirty="0"/>
              <a:t>for the 3 matrices 2 energies</a:t>
            </a:r>
          </a:p>
          <a:p>
            <a:pPr lvl="1">
              <a:spcBef>
                <a:spcPts val="0"/>
              </a:spcBef>
              <a:spcAft>
                <a:spcPts val="600"/>
              </a:spcAft>
            </a:pPr>
            <a:r>
              <a:rPr lang="en-US" dirty="0" smtClean="0"/>
              <a:t>Final </a:t>
            </a:r>
            <a:r>
              <a:rPr lang="en-US" dirty="0"/>
              <a:t>results: </a:t>
            </a:r>
            <a:r>
              <a:rPr lang="en-US" dirty="0" smtClean="0"/>
              <a:t>activity </a:t>
            </a:r>
            <a:r>
              <a:rPr lang="en-US" dirty="0"/>
              <a:t>(</a:t>
            </a:r>
            <a:r>
              <a:rPr lang="en-US" baseline="30000" dirty="0"/>
              <a:t>210</a:t>
            </a:r>
            <a:r>
              <a:rPr lang="en-US" dirty="0"/>
              <a:t>Pb and </a:t>
            </a:r>
            <a:r>
              <a:rPr lang="en-US" baseline="30000" dirty="0"/>
              <a:t>137</a:t>
            </a:r>
            <a:r>
              <a:rPr lang="en-US" dirty="0"/>
              <a:t>Cs) of samples A and </a:t>
            </a:r>
            <a:r>
              <a:rPr lang="en-US" dirty="0" smtClean="0"/>
              <a:t>B with associated </a:t>
            </a:r>
            <a:r>
              <a:rPr lang="en-US" dirty="0"/>
              <a:t>uncertainty (budget</a:t>
            </a:r>
            <a:r>
              <a:rPr lang="en-US" dirty="0" smtClean="0"/>
              <a:t>)</a:t>
            </a:r>
          </a:p>
          <a:p>
            <a:pPr lvl="1">
              <a:spcBef>
                <a:spcPts val="0"/>
              </a:spcBef>
              <a:spcAft>
                <a:spcPts val="600"/>
              </a:spcAft>
            </a:pPr>
            <a:r>
              <a:rPr lang="fr-FR" dirty="0" smtClean="0">
                <a:solidFill>
                  <a:schemeClr val="tx2"/>
                </a:solidFill>
              </a:rPr>
              <a:t>Final goal: </a:t>
            </a:r>
            <a:r>
              <a:rPr lang="fr-FR" dirty="0" err="1" smtClean="0">
                <a:solidFill>
                  <a:schemeClr val="tx2"/>
                </a:solidFill>
              </a:rPr>
              <a:t>give</a:t>
            </a:r>
            <a:r>
              <a:rPr lang="fr-FR" dirty="0" smtClean="0">
                <a:solidFill>
                  <a:schemeClr val="tx2"/>
                </a:solidFill>
              </a:rPr>
              <a:t> recommandations for gamma </a:t>
            </a:r>
            <a:r>
              <a:rPr lang="fr-FR" dirty="0" err="1" smtClean="0">
                <a:solidFill>
                  <a:schemeClr val="tx2"/>
                </a:solidFill>
              </a:rPr>
              <a:t>spectrometry</a:t>
            </a:r>
            <a:r>
              <a:rPr lang="fr-FR" dirty="0">
                <a:solidFill>
                  <a:schemeClr val="tx2"/>
                </a:solidFill>
              </a:rPr>
              <a:t> </a:t>
            </a:r>
            <a:r>
              <a:rPr lang="fr-FR" dirty="0" err="1" smtClean="0">
                <a:solidFill>
                  <a:schemeClr val="tx2"/>
                </a:solidFill>
              </a:rPr>
              <a:t>with</a:t>
            </a:r>
            <a:r>
              <a:rPr lang="fr-FR" dirty="0" smtClean="0">
                <a:solidFill>
                  <a:schemeClr val="tx2"/>
                </a:solidFill>
              </a:rPr>
              <a:t> </a:t>
            </a:r>
            <a:r>
              <a:rPr lang="fr-FR" dirty="0" err="1" smtClean="0">
                <a:solidFill>
                  <a:schemeClr val="tx2"/>
                </a:solidFill>
              </a:rPr>
              <a:t>complex</a:t>
            </a:r>
            <a:r>
              <a:rPr lang="fr-FR" dirty="0" smtClean="0">
                <a:solidFill>
                  <a:schemeClr val="tx2"/>
                </a:solidFill>
              </a:rPr>
              <a:t> matrix</a:t>
            </a:r>
            <a:endParaRPr lang="en-US" dirty="0">
              <a:solidFill>
                <a:schemeClr val="tx2"/>
              </a:solidFill>
            </a:endParaRPr>
          </a:p>
          <a:p>
            <a:pPr lvl="2">
              <a:spcBef>
                <a:spcPts val="0"/>
              </a:spcBef>
              <a:spcAft>
                <a:spcPts val="600"/>
              </a:spcAft>
            </a:pPr>
            <a:endParaRPr lang="en-US" dirty="0"/>
          </a:p>
          <a:p>
            <a:pPr lvl="1">
              <a:spcBef>
                <a:spcPts val="0"/>
              </a:spcBef>
              <a:spcAft>
                <a:spcPts val="600"/>
              </a:spcAft>
            </a:pPr>
            <a:endParaRPr lang="fr-FR" dirty="0"/>
          </a:p>
        </p:txBody>
      </p:sp>
      <p:graphicFrame>
        <p:nvGraphicFramePr>
          <p:cNvPr id="134" name="Graphique 133"/>
          <p:cNvGraphicFramePr>
            <a:graphicFrameLocks/>
          </p:cNvGraphicFramePr>
          <p:nvPr>
            <p:extLst>
              <p:ext uri="{D42A27DB-BD31-4B8C-83A1-F6EECF244321}">
                <p14:modId xmlns:p14="http://schemas.microsoft.com/office/powerpoint/2010/main" val="39562635"/>
              </p:ext>
            </p:extLst>
          </p:nvPr>
        </p:nvGraphicFramePr>
        <p:xfrm>
          <a:off x="4752502" y="10044068"/>
          <a:ext cx="3232506" cy="209547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5" name="Graphique 134"/>
          <p:cNvGraphicFramePr>
            <a:graphicFrameLocks/>
          </p:cNvGraphicFramePr>
          <p:nvPr>
            <p:extLst>
              <p:ext uri="{D42A27DB-BD31-4B8C-83A1-F6EECF244321}">
                <p14:modId xmlns:p14="http://schemas.microsoft.com/office/powerpoint/2010/main" val="957199541"/>
              </p:ext>
            </p:extLst>
          </p:nvPr>
        </p:nvGraphicFramePr>
        <p:xfrm>
          <a:off x="4752501" y="12271278"/>
          <a:ext cx="3232506" cy="2050090"/>
        </p:xfrm>
        <a:graphic>
          <a:graphicData uri="http://schemas.openxmlformats.org/drawingml/2006/chart">
            <c:chart xmlns:c="http://schemas.openxmlformats.org/drawingml/2006/chart" xmlns:r="http://schemas.openxmlformats.org/officeDocument/2006/relationships" r:id="rId11"/>
          </a:graphicData>
        </a:graphic>
      </p:graphicFrame>
      <p:sp>
        <p:nvSpPr>
          <p:cNvPr id="136" name="ZoneTexte 135"/>
          <p:cNvSpPr txBox="1"/>
          <p:nvPr/>
        </p:nvSpPr>
        <p:spPr>
          <a:xfrm>
            <a:off x="5134675" y="14366086"/>
            <a:ext cx="2319866" cy="246221"/>
          </a:xfrm>
          <a:prstGeom prst="rect">
            <a:avLst/>
          </a:prstGeom>
          <a:noFill/>
        </p:spPr>
        <p:txBody>
          <a:bodyPr wrap="none" rtlCol="0">
            <a:spAutoFit/>
          </a:bodyPr>
          <a:lstStyle/>
          <a:p>
            <a:r>
              <a:rPr lang="fr-FR" sz="1000" b="1" dirty="0" smtClean="0">
                <a:solidFill>
                  <a:schemeClr val="accent3"/>
                </a:solidFill>
              </a:rPr>
              <a:t>+</a:t>
            </a:r>
            <a:r>
              <a:rPr lang="fr-FR" sz="1000" dirty="0" smtClean="0"/>
              <a:t> Reference, </a:t>
            </a:r>
            <a:r>
              <a:rPr lang="fr-FR" sz="1000" b="1" dirty="0" smtClean="0">
                <a:solidFill>
                  <a:schemeClr val="accent2"/>
                </a:solidFill>
              </a:rPr>
              <a:t>+</a:t>
            </a:r>
            <a:r>
              <a:rPr lang="fr-FR" sz="1000" dirty="0" smtClean="0"/>
              <a:t> Matrix A, </a:t>
            </a:r>
            <a:r>
              <a:rPr lang="fr-FR" sz="1000" b="1" dirty="0" smtClean="0">
                <a:solidFill>
                  <a:schemeClr val="accent6"/>
                </a:solidFill>
              </a:rPr>
              <a:t>+</a:t>
            </a:r>
            <a:r>
              <a:rPr lang="fr-FR" sz="1000" dirty="0" smtClean="0"/>
              <a:t> Matrix B</a:t>
            </a:r>
            <a:endParaRPr lang="en-US" sz="1000" dirty="0"/>
          </a:p>
        </p:txBody>
      </p:sp>
      <p:sp>
        <p:nvSpPr>
          <p:cNvPr id="158" name="ZoneTexte 157"/>
          <p:cNvSpPr txBox="1"/>
          <p:nvPr/>
        </p:nvSpPr>
        <p:spPr>
          <a:xfrm>
            <a:off x="4350061" y="8671920"/>
            <a:ext cx="1473480" cy="215444"/>
          </a:xfrm>
          <a:prstGeom prst="rect">
            <a:avLst/>
          </a:prstGeom>
          <a:noFill/>
        </p:spPr>
        <p:txBody>
          <a:bodyPr wrap="none" rtlCol="0">
            <a:spAutoFit/>
          </a:bodyPr>
          <a:lstStyle/>
          <a:p>
            <a:r>
              <a:rPr lang="fr-FR" sz="800" dirty="0" smtClean="0"/>
              <a:t>Gamma detector (</a:t>
            </a:r>
            <a:r>
              <a:rPr lang="fr-FR" sz="800" dirty="0" err="1" smtClean="0"/>
              <a:t>HPGe</a:t>
            </a:r>
            <a:r>
              <a:rPr lang="fr-FR" sz="800" dirty="0" smtClean="0"/>
              <a:t>)</a:t>
            </a:r>
            <a:endParaRPr lang="en-US" sz="800" dirty="0"/>
          </a:p>
        </p:txBody>
      </p:sp>
      <p:sp>
        <p:nvSpPr>
          <p:cNvPr id="1027" name="ZoneTexte 1026"/>
          <p:cNvSpPr txBox="1"/>
          <p:nvPr/>
        </p:nvSpPr>
        <p:spPr>
          <a:xfrm>
            <a:off x="4127040" y="6492916"/>
            <a:ext cx="845103" cy="215444"/>
          </a:xfrm>
          <a:prstGeom prst="rect">
            <a:avLst/>
          </a:prstGeom>
          <a:noFill/>
        </p:spPr>
        <p:txBody>
          <a:bodyPr wrap="none" rtlCol="0">
            <a:spAutoFit/>
          </a:bodyPr>
          <a:lstStyle/>
          <a:p>
            <a:pPr algn="ctr"/>
            <a:r>
              <a:rPr lang="fr-FR" sz="800" dirty="0" smtClean="0"/>
              <a:t>Solid </a:t>
            </a:r>
            <a:r>
              <a:rPr lang="fr-FR" sz="800" dirty="0" err="1" smtClean="0"/>
              <a:t>sample</a:t>
            </a:r>
            <a:endParaRPr lang="en-US" sz="800" dirty="0"/>
          </a:p>
        </p:txBody>
      </p:sp>
      <p:sp>
        <p:nvSpPr>
          <p:cNvPr id="164" name="ZoneTexte 163"/>
          <p:cNvSpPr txBox="1"/>
          <p:nvPr/>
        </p:nvSpPr>
        <p:spPr>
          <a:xfrm>
            <a:off x="5054511" y="6376961"/>
            <a:ext cx="1209887" cy="338554"/>
          </a:xfrm>
          <a:prstGeom prst="rect">
            <a:avLst/>
          </a:prstGeom>
          <a:noFill/>
        </p:spPr>
        <p:txBody>
          <a:bodyPr wrap="square" rtlCol="0">
            <a:spAutoFit/>
          </a:bodyPr>
          <a:lstStyle/>
          <a:p>
            <a:pPr algn="ctr"/>
            <a:r>
              <a:rPr lang="fr-FR" sz="800" dirty="0" err="1" smtClean="0"/>
              <a:t>Void</a:t>
            </a:r>
            <a:r>
              <a:rPr lang="fr-FR" sz="800" dirty="0" smtClean="0"/>
              <a:t> (Transparent) </a:t>
            </a:r>
            <a:r>
              <a:rPr lang="fr-FR" sz="800" dirty="0" err="1" smtClean="0"/>
              <a:t>sample</a:t>
            </a:r>
            <a:endParaRPr lang="en-US" sz="800" dirty="0"/>
          </a:p>
        </p:txBody>
      </p:sp>
      <p:grpSp>
        <p:nvGrpSpPr>
          <p:cNvPr id="1031" name="Groupe 1030"/>
          <p:cNvGrpSpPr/>
          <p:nvPr/>
        </p:nvGrpSpPr>
        <p:grpSpPr>
          <a:xfrm>
            <a:off x="3866372" y="6715560"/>
            <a:ext cx="2662622" cy="1942900"/>
            <a:chOff x="3866372" y="6715560"/>
            <a:chExt cx="2662622" cy="1942900"/>
          </a:xfrm>
        </p:grpSpPr>
        <p:pic>
          <p:nvPicPr>
            <p:cNvPr id="1026" name="Picture 2" descr="http://www.lnhb.fr/wp-content/uploads/2016/12/Spectrogamma02-142x300.jpg"/>
            <p:cNvPicPr>
              <a:picLocks noChangeAspect="1" noChangeArrowheads="1"/>
            </p:cNvPicPr>
            <p:nvPr/>
          </p:nvPicPr>
          <p:blipFill rotWithShape="1">
            <a:blip r:embed="rId12">
              <a:extLst>
                <a:ext uri="{28A0092B-C50C-407E-A947-70E740481C1C}">
                  <a14:useLocalDpi xmlns:a14="http://schemas.microsoft.com/office/drawing/2010/main" val="0"/>
                </a:ext>
              </a:extLst>
            </a:blip>
            <a:srcRect t="12454"/>
            <a:stretch/>
          </p:blipFill>
          <p:spPr bwMode="auto">
            <a:xfrm>
              <a:off x="4125571" y="7139861"/>
              <a:ext cx="815445" cy="1508226"/>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http://www.lnhb.fr/wp-content/uploads/2016/12/Spectrogamma02-142x300.jpg"/>
            <p:cNvPicPr>
              <a:picLocks noChangeAspect="1" noChangeArrowheads="1"/>
            </p:cNvPicPr>
            <p:nvPr/>
          </p:nvPicPr>
          <p:blipFill rotWithShape="1">
            <a:blip r:embed="rId12">
              <a:extLst>
                <a:ext uri="{28A0092B-C50C-407E-A947-70E740481C1C}">
                  <a14:useLocalDpi xmlns:a14="http://schemas.microsoft.com/office/drawing/2010/main" val="0"/>
                </a:ext>
              </a:extLst>
            </a:blip>
            <a:srcRect t="12096"/>
            <a:stretch/>
          </p:blipFill>
          <p:spPr bwMode="auto">
            <a:xfrm>
              <a:off x="5246046" y="7122929"/>
              <a:ext cx="826819" cy="1535531"/>
            </a:xfrm>
            <a:prstGeom prst="rect">
              <a:avLst/>
            </a:prstGeom>
            <a:noFill/>
            <a:extLst>
              <a:ext uri="{909E8E84-426E-40DD-AFC4-6F175D3DCCD1}">
                <a14:hiddenFill xmlns:a14="http://schemas.microsoft.com/office/drawing/2010/main">
                  <a:solidFill>
                    <a:srgbClr val="FFFFFF"/>
                  </a:solidFill>
                </a14:hiddenFill>
              </a:ext>
            </a:extLst>
          </p:spPr>
        </p:pic>
        <p:pic>
          <p:nvPicPr>
            <p:cNvPr id="156" name="Image 15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88446" y="6725224"/>
              <a:ext cx="716700" cy="403183"/>
            </a:xfrm>
            <a:prstGeom prst="rect">
              <a:avLst/>
            </a:prstGeom>
          </p:spPr>
        </p:pic>
        <p:sp>
          <p:nvSpPr>
            <p:cNvPr id="157" name="Rectangle 156"/>
            <p:cNvSpPr/>
            <p:nvPr/>
          </p:nvSpPr>
          <p:spPr>
            <a:xfrm>
              <a:off x="5321003" y="6722940"/>
              <a:ext cx="701572" cy="385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pic>
          <p:nvPicPr>
            <p:cNvPr id="154" name="Image 1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13343" y="6715560"/>
              <a:ext cx="713466" cy="401364"/>
            </a:xfrm>
            <a:prstGeom prst="rect">
              <a:avLst/>
            </a:prstGeom>
          </p:spPr>
        </p:pic>
        <p:sp>
          <p:nvSpPr>
            <p:cNvPr id="172" name="Forme libre 171"/>
            <p:cNvSpPr/>
            <p:nvPr/>
          </p:nvSpPr>
          <p:spPr>
            <a:xfrm rot="8739179">
              <a:off x="5067115" y="6884878"/>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3" name="Forme libre 172"/>
            <p:cNvSpPr/>
            <p:nvPr/>
          </p:nvSpPr>
          <p:spPr>
            <a:xfrm rot="1499342">
              <a:off x="5649843" y="7103579"/>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4" name="Forme libre 173"/>
            <p:cNvSpPr/>
            <p:nvPr/>
          </p:nvSpPr>
          <p:spPr>
            <a:xfrm rot="2720801">
              <a:off x="5306237" y="7230313"/>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5" name="Forme libre 174"/>
            <p:cNvSpPr/>
            <p:nvPr/>
          </p:nvSpPr>
          <p:spPr>
            <a:xfrm rot="579476">
              <a:off x="5876933" y="6825846"/>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6" name="Forme libre 175"/>
            <p:cNvSpPr/>
            <p:nvPr/>
          </p:nvSpPr>
          <p:spPr>
            <a:xfrm rot="6504800">
              <a:off x="5364432" y="7158878"/>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7" name="Forme libre 176"/>
            <p:cNvSpPr/>
            <p:nvPr/>
          </p:nvSpPr>
          <p:spPr>
            <a:xfrm rot="2720801">
              <a:off x="4372358" y="7287343"/>
              <a:ext cx="652061" cy="7906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8" name="Forme libre 177"/>
            <p:cNvSpPr/>
            <p:nvPr/>
          </p:nvSpPr>
          <p:spPr>
            <a:xfrm rot="3344812">
              <a:off x="4348316" y="6822169"/>
              <a:ext cx="266085" cy="99153"/>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0" name="Forme libre 179"/>
            <p:cNvSpPr/>
            <p:nvPr/>
          </p:nvSpPr>
          <p:spPr>
            <a:xfrm rot="596188">
              <a:off x="4661083" y="6831938"/>
              <a:ext cx="508307" cy="10548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1" name="Forme libre 180"/>
            <p:cNvSpPr/>
            <p:nvPr/>
          </p:nvSpPr>
          <p:spPr>
            <a:xfrm rot="16701034">
              <a:off x="4106286" y="6867852"/>
              <a:ext cx="353686" cy="8141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2" name="Forme libre 181"/>
            <p:cNvSpPr/>
            <p:nvPr/>
          </p:nvSpPr>
          <p:spPr>
            <a:xfrm rot="11567974">
              <a:off x="3866372" y="6819175"/>
              <a:ext cx="591394" cy="87682"/>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83" name="Forme libre 182"/>
            <p:cNvSpPr/>
            <p:nvPr/>
          </p:nvSpPr>
          <p:spPr>
            <a:xfrm rot="5726775">
              <a:off x="4474239" y="7024632"/>
              <a:ext cx="353686" cy="81417"/>
            </a:xfrm>
            <a:custGeom>
              <a:avLst/>
              <a:gdLst>
                <a:gd name="connsiteX0" fmla="*/ 0 w 745067"/>
                <a:gd name="connsiteY0" fmla="*/ 201379 h 407446"/>
                <a:gd name="connsiteX1" fmla="*/ 76200 w 745067"/>
                <a:gd name="connsiteY1" fmla="*/ 192913 h 407446"/>
                <a:gd name="connsiteX2" fmla="*/ 139700 w 745067"/>
                <a:gd name="connsiteY2" fmla="*/ 2413 h 407446"/>
                <a:gd name="connsiteX3" fmla="*/ 177800 w 745067"/>
                <a:gd name="connsiteY3" fmla="*/ 345313 h 407446"/>
                <a:gd name="connsiteX4" fmla="*/ 258234 w 745067"/>
                <a:gd name="connsiteY4" fmla="*/ 10879 h 407446"/>
                <a:gd name="connsiteX5" fmla="*/ 292100 w 745067"/>
                <a:gd name="connsiteY5" fmla="*/ 349546 h 407446"/>
                <a:gd name="connsiteX6" fmla="*/ 364067 w 745067"/>
                <a:gd name="connsiteY6" fmla="*/ 32046 h 407446"/>
                <a:gd name="connsiteX7" fmla="*/ 402167 w 745067"/>
                <a:gd name="connsiteY7" fmla="*/ 362246 h 407446"/>
                <a:gd name="connsiteX8" fmla="*/ 486834 w 745067"/>
                <a:gd name="connsiteY8" fmla="*/ 32046 h 407446"/>
                <a:gd name="connsiteX9" fmla="*/ 520700 w 745067"/>
                <a:gd name="connsiteY9" fmla="*/ 404579 h 407446"/>
                <a:gd name="connsiteX10" fmla="*/ 588434 w 745067"/>
                <a:gd name="connsiteY10" fmla="*/ 74379 h 407446"/>
                <a:gd name="connsiteX11" fmla="*/ 626534 w 745067"/>
                <a:gd name="connsiteY11" fmla="*/ 404579 h 407446"/>
                <a:gd name="connsiteX12" fmla="*/ 664634 w 745067"/>
                <a:gd name="connsiteY12" fmla="*/ 235246 h 407446"/>
                <a:gd name="connsiteX13" fmla="*/ 745067 w 745067"/>
                <a:gd name="connsiteY13" fmla="*/ 243713 h 4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067" h="407446">
                  <a:moveTo>
                    <a:pt x="0" y="201379"/>
                  </a:moveTo>
                  <a:cubicBezTo>
                    <a:pt x="26458" y="213726"/>
                    <a:pt x="52917" y="226074"/>
                    <a:pt x="76200" y="192913"/>
                  </a:cubicBezTo>
                  <a:cubicBezTo>
                    <a:pt x="99483" y="159752"/>
                    <a:pt x="122767" y="-22987"/>
                    <a:pt x="139700" y="2413"/>
                  </a:cubicBezTo>
                  <a:cubicBezTo>
                    <a:pt x="156633" y="27813"/>
                    <a:pt x="158044" y="343902"/>
                    <a:pt x="177800" y="345313"/>
                  </a:cubicBezTo>
                  <a:cubicBezTo>
                    <a:pt x="197556" y="346724"/>
                    <a:pt x="239184" y="10173"/>
                    <a:pt x="258234" y="10879"/>
                  </a:cubicBezTo>
                  <a:cubicBezTo>
                    <a:pt x="277284" y="11585"/>
                    <a:pt x="274461" y="346018"/>
                    <a:pt x="292100" y="349546"/>
                  </a:cubicBezTo>
                  <a:cubicBezTo>
                    <a:pt x="309739" y="353074"/>
                    <a:pt x="345722" y="29929"/>
                    <a:pt x="364067" y="32046"/>
                  </a:cubicBezTo>
                  <a:cubicBezTo>
                    <a:pt x="382412" y="34163"/>
                    <a:pt x="381706" y="362246"/>
                    <a:pt x="402167" y="362246"/>
                  </a:cubicBezTo>
                  <a:cubicBezTo>
                    <a:pt x="422628" y="362246"/>
                    <a:pt x="467079" y="24990"/>
                    <a:pt x="486834" y="32046"/>
                  </a:cubicBezTo>
                  <a:cubicBezTo>
                    <a:pt x="506590" y="39101"/>
                    <a:pt x="503767" y="397524"/>
                    <a:pt x="520700" y="404579"/>
                  </a:cubicBezTo>
                  <a:cubicBezTo>
                    <a:pt x="537633" y="411634"/>
                    <a:pt x="570795" y="74379"/>
                    <a:pt x="588434" y="74379"/>
                  </a:cubicBezTo>
                  <a:cubicBezTo>
                    <a:pt x="606073" y="74379"/>
                    <a:pt x="613834" y="377768"/>
                    <a:pt x="626534" y="404579"/>
                  </a:cubicBezTo>
                  <a:cubicBezTo>
                    <a:pt x="639234" y="431390"/>
                    <a:pt x="644879" y="262057"/>
                    <a:pt x="664634" y="235246"/>
                  </a:cubicBezTo>
                  <a:cubicBezTo>
                    <a:pt x="684390" y="208435"/>
                    <a:pt x="693562" y="245124"/>
                    <a:pt x="745067" y="243713"/>
                  </a:cubicBezTo>
                </a:path>
              </a:pathLst>
            </a:cu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sp>
        <p:nvSpPr>
          <p:cNvPr id="1032" name="ZoneTexte 1031"/>
          <p:cNvSpPr txBox="1"/>
          <p:nvPr/>
        </p:nvSpPr>
        <p:spPr>
          <a:xfrm>
            <a:off x="3708144" y="6597276"/>
            <a:ext cx="250390" cy="246221"/>
          </a:xfrm>
          <a:prstGeom prst="rect">
            <a:avLst/>
          </a:prstGeom>
          <a:noFill/>
        </p:spPr>
        <p:txBody>
          <a:bodyPr wrap="none" rtlCol="0">
            <a:spAutoFit/>
          </a:bodyPr>
          <a:lstStyle/>
          <a:p>
            <a:r>
              <a:rPr lang="fr-FR" sz="1000" dirty="0">
                <a:solidFill>
                  <a:schemeClr val="accent5"/>
                </a:solidFill>
                <a:cs typeface="Calibri" panose="020F0502020204030204" pitchFamily="34" charset="0"/>
              </a:rPr>
              <a:t>γ</a:t>
            </a:r>
            <a:endParaRPr lang="en-US" sz="1000" dirty="0">
              <a:solidFill>
                <a:schemeClr val="accent5"/>
              </a:solidFill>
            </a:endParaRPr>
          </a:p>
        </p:txBody>
      </p:sp>
      <p:sp>
        <p:nvSpPr>
          <p:cNvPr id="187" name="ZoneTexte 186"/>
          <p:cNvSpPr txBox="1"/>
          <p:nvPr/>
        </p:nvSpPr>
        <p:spPr>
          <a:xfrm>
            <a:off x="6196284" y="7073001"/>
            <a:ext cx="250390" cy="246221"/>
          </a:xfrm>
          <a:prstGeom prst="rect">
            <a:avLst/>
          </a:prstGeom>
          <a:noFill/>
        </p:spPr>
        <p:txBody>
          <a:bodyPr wrap="none" rtlCol="0">
            <a:spAutoFit/>
          </a:bodyPr>
          <a:lstStyle/>
          <a:p>
            <a:r>
              <a:rPr lang="fr-FR" sz="1000" dirty="0">
                <a:solidFill>
                  <a:schemeClr val="accent5"/>
                </a:solidFill>
                <a:cs typeface="Calibri" panose="020F0502020204030204" pitchFamily="34" charset="0"/>
              </a:rPr>
              <a:t>γ</a:t>
            </a:r>
            <a:endParaRPr lang="en-US" sz="1000" dirty="0">
              <a:solidFill>
                <a:schemeClr val="accent5"/>
              </a:solidFill>
            </a:endParaRPr>
          </a:p>
        </p:txBody>
      </p:sp>
      <p:sp>
        <p:nvSpPr>
          <p:cNvPr id="4" name="ZoneTexte 3"/>
          <p:cNvSpPr txBox="1"/>
          <p:nvPr/>
        </p:nvSpPr>
        <p:spPr>
          <a:xfrm>
            <a:off x="8114698" y="11940464"/>
            <a:ext cx="1644818" cy="553998"/>
          </a:xfrm>
          <a:prstGeom prst="rect">
            <a:avLst/>
          </a:prstGeom>
          <a:noFill/>
        </p:spPr>
        <p:txBody>
          <a:bodyPr wrap="square" rtlCol="0">
            <a:spAutoFit/>
          </a:bodyPr>
          <a:lstStyle/>
          <a:p>
            <a:r>
              <a:rPr lang="fr-FR" sz="1000" dirty="0" smtClean="0"/>
              <a:t>First </a:t>
            </a:r>
            <a:r>
              <a:rPr lang="fr-FR" sz="1000" dirty="0" err="1" smtClean="0"/>
              <a:t>step</a:t>
            </a:r>
            <a:r>
              <a:rPr lang="fr-FR" sz="1000" dirty="0" smtClean="0"/>
              <a:t> and </a:t>
            </a:r>
            <a:r>
              <a:rPr lang="fr-FR" sz="1000" dirty="0" err="1" smtClean="0"/>
              <a:t>already</a:t>
            </a:r>
            <a:r>
              <a:rPr lang="fr-FR" sz="1000" dirty="0" smtClean="0"/>
              <a:t> </a:t>
            </a:r>
            <a:r>
              <a:rPr lang="fr-FR" sz="1000" dirty="0" err="1" smtClean="0"/>
              <a:t>very</a:t>
            </a:r>
            <a:r>
              <a:rPr lang="fr-FR" sz="1000" dirty="0" smtClean="0"/>
              <a:t> </a:t>
            </a:r>
            <a:r>
              <a:rPr lang="fr-FR" sz="1000" dirty="0" err="1" smtClean="0"/>
              <a:t>intersting</a:t>
            </a:r>
            <a:r>
              <a:rPr lang="fr-FR" sz="1000" dirty="0" smtClean="0"/>
              <a:t> </a:t>
            </a:r>
            <a:r>
              <a:rPr lang="fr-FR" sz="1000" dirty="0" err="1" smtClean="0"/>
              <a:t>results</a:t>
            </a:r>
            <a:r>
              <a:rPr lang="fr-FR" sz="1000" dirty="0" smtClean="0"/>
              <a:t> and </a:t>
            </a:r>
            <a:r>
              <a:rPr lang="fr-FR" sz="1000" dirty="0" err="1" smtClean="0"/>
              <a:t>matter</a:t>
            </a:r>
            <a:r>
              <a:rPr lang="fr-FR" sz="1000" dirty="0" smtClean="0"/>
              <a:t> to </a:t>
            </a:r>
            <a:r>
              <a:rPr lang="fr-FR" sz="1000" dirty="0" err="1" smtClean="0"/>
              <a:t>discuss</a:t>
            </a:r>
            <a:endParaRPr lang="en-US" sz="1000" dirty="0"/>
          </a:p>
        </p:txBody>
      </p:sp>
    </p:spTree>
    <p:extLst>
      <p:ext uri="{BB962C8B-B14F-4D97-AF65-F5344CB8AC3E}">
        <p14:creationId xmlns:p14="http://schemas.microsoft.com/office/powerpoint/2010/main" val="792559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POPIN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6 Popins.potx" id="{CEA50F67-8F53-45DA-B803-EE6BE10B31FD}" vid="{3F48513A-73ED-4410-AE75-75F2D02C2A7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ap_field_global_docType xmlns="1a0edc1c-25c4-4b85-9723-84505e84634a">préprint</map_field_global_docType>
    <map_field_global_docDiffHAL xmlns="1a0edc1c-25c4-4b85-9723-84505e84634a" xsi:nil="true"/>
    <map_field_global_emailAvis xmlns="53b49842-386e-469d-987c-aff09ea916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ièce jointe de notice" ma:contentTypeID="0x010100D14D93242A0E4F2C80D6AFEF30EB1A1500FE8D503CB678134392B1C7DAD40CC246" ma:contentTypeVersion="7" ma:contentTypeDescription="Pièce jointe d'une notice" ma:contentTypeScope="" ma:versionID="70ba854e8a5fbbc09d9b7785dfc41c47">
  <xsd:schema xmlns:xsd="http://www.w3.org/2001/XMLSchema" xmlns:xs="http://www.w3.org/2001/XMLSchema" xmlns:p="http://schemas.microsoft.com/office/2006/metadata/properties" xmlns:ns2="1a0edc1c-25c4-4b85-9723-84505e84634a" xmlns:ns3="53b49842-386e-469d-987c-aff09ea91675" targetNamespace="http://schemas.microsoft.com/office/2006/metadata/properties" ma:root="true" ma:fieldsID="dcc3025a5e6df74af2376d9bc248170c" ns2:_="" ns3:_="">
    <xsd:import namespace="1a0edc1c-25c4-4b85-9723-84505e84634a"/>
    <xsd:import namespace="53b49842-386e-469d-987c-aff09ea91675"/>
    <xsd:element name="properties">
      <xsd:complexType>
        <xsd:sequence>
          <xsd:element name="documentManagement">
            <xsd:complexType>
              <xsd:all>
                <xsd:element ref="ns2:map_field_global_docType" minOccurs="0"/>
                <xsd:element ref="ns2:map_field_global_docDiffHAL" minOccurs="0"/>
                <xsd:element ref="ns3:map_field_global_emailAvi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edc1c-25c4-4b85-9723-84505e84634a" elementFormDefault="qualified">
    <xsd:import namespace="http://schemas.microsoft.com/office/2006/documentManagement/types"/>
    <xsd:import namespace="http://schemas.microsoft.com/office/infopath/2007/PartnerControls"/>
    <xsd:element name="map_field_global_docType" ma:index="8" nillable="true" ma:displayName="Type de pièce jointe" ma:internalName="map_field_global_docType">
      <xsd:simpleType>
        <xsd:restriction base="dms:Choice">
          <xsd:enumeration value="préprint"/>
          <xsd:enumeration value="postprint auteur"/>
          <xsd:enumeration value="postprint éditeur"/>
          <xsd:enumeration value="accord éditeur"/>
          <xsd:enumeration value="avis"/>
          <xsd:enumeration value="postprint auteur / manuscrit auteur accepté"/>
          <xsd:enumeration value="version éditeur"/>
        </xsd:restriction>
      </xsd:simpleType>
    </xsd:element>
    <xsd:element name="map_field_global_docDiffHAL" ma:index="9" nillable="true" ma:displayName="Texte intégral diffusable sur HAL" ma:internalName="map_field_global_docDiffHAL">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3b49842-386e-469d-987c-aff09ea91675" elementFormDefault="qualified">
    <xsd:import namespace="http://schemas.microsoft.com/office/2006/documentManagement/types"/>
    <xsd:import namespace="http://schemas.microsoft.com/office/infopath/2007/PartnerControls"/>
    <xsd:element name="map_field_global_emailAvis" ma:index="10" nillable="true" ma:displayName="Adresse Email de l'avis" ma:internalName="map_field_global_emailAvi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DE924A-235B-4887-8F5E-1C2F82EBB8CC}">
  <ds:schemaRefs>
    <ds:schemaRef ds:uri="http://schemas.microsoft.com/sharepoint/v3/contenttype/forms"/>
  </ds:schemaRefs>
</ds:datastoreItem>
</file>

<file path=customXml/itemProps2.xml><?xml version="1.0" encoding="utf-8"?>
<ds:datastoreItem xmlns:ds="http://schemas.openxmlformats.org/officeDocument/2006/customXml" ds:itemID="{620CE95C-F78F-485E-AA62-8FD5FE680C59}">
  <ds:schemaRefs>
    <ds:schemaRef ds:uri="http://schemas.microsoft.com/office/2006/documentManagement/types"/>
    <ds:schemaRef ds:uri="98091354-8d82-4ad1-b5dd-6b09eb5ff19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91130d52-d7c5-4e9c-ae1e-8e8e5c28245c"/>
    <ds:schemaRef ds:uri="http://www.w3.org/XML/1998/namespace"/>
  </ds:schemaRefs>
</ds:datastoreItem>
</file>

<file path=customXml/itemProps3.xml><?xml version="1.0" encoding="utf-8"?>
<ds:datastoreItem xmlns:ds="http://schemas.openxmlformats.org/officeDocument/2006/customXml" ds:itemID="{3195C607-D12A-496E-B089-A07FF7684BB2}"/>
</file>

<file path=docProps/app.xml><?xml version="1.0" encoding="utf-8"?>
<Properties xmlns="http://schemas.openxmlformats.org/officeDocument/2006/extended-properties" xmlns:vt="http://schemas.openxmlformats.org/officeDocument/2006/docPropsVTypes">
  <Template>PPT-CEA final-V6 Poppins</Template>
  <TotalTime>2401</TotalTime>
  <Words>788</Words>
  <Application>Microsoft Office PowerPoint</Application>
  <PresentationFormat>Personnalisé</PresentationFormat>
  <Paragraphs>107</Paragraphs>
  <Slides>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vt:i4>
      </vt:variant>
    </vt:vector>
  </HeadingPairs>
  <TitlesOfParts>
    <vt:vector size="7" baseType="lpstr">
      <vt:lpstr>Times New Roman</vt:lpstr>
      <vt:lpstr>Arial</vt:lpstr>
      <vt:lpstr>Poppins Black</vt:lpstr>
      <vt:lpstr>Poppins</vt:lpstr>
      <vt:lpstr>Calibri</vt:lpstr>
      <vt:lpstr>Thème Office</vt:lpstr>
      <vt:lpstr>Self-attenuation in the low-energy range:  an experimental study on 210Pb</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PowerPoint-Poppins-CEA-2023</dc:title>
  <dc:creator>HARTMANN Marion</dc:creator>
  <cp:lastModifiedBy>SABOT Benoit</cp:lastModifiedBy>
  <cp:revision>172</cp:revision>
  <cp:lastPrinted>2023-03-17T12:51:18Z</cp:lastPrinted>
  <dcterms:created xsi:type="dcterms:W3CDTF">2023-02-14T14:24:13Z</dcterms:created>
  <dcterms:modified xsi:type="dcterms:W3CDTF">2023-03-22T14:40:49Z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0x010100D14D93242A0E4F2C80D6AFEF30EB1A1500FE8D503CB678134392B1C7DAD40CC246</vt:lpwstr>
  </property>
  <property fmtid="{D5CDD505-2E9C-101B-9397-08002B2CF9AE}" pid="3" name="CollabXmlContent">
    <vt:lpwstr>&lt;CollabItems&gt;_x000d_
  &lt;CollabItem&gt;_x000d_
    &lt;FileLeafRef&gt;Modele-PPT-CEA-POPPINS-VF.pptx&lt;/FileLeafRef&gt;_x000d_
    &lt;Title&gt;PowerPoint-Poppins-CEA-2023&lt;/Title&gt;_x000d_
    &lt;CollabTypeDocument&gt;Procédure&lt;/CollabTypeDocument&gt;_x000d_
    &lt;CollabObjetResume /&gt;_x000d_
    &lt;CollabExternalReferences&gt;</vt:lpwstr>
  </property>
  <property fmtid="{D5CDD505-2E9C-101B-9397-08002B2CF9AE}" pid="4" name="IsCollabDocument">
    <vt:bool>true</vt:bool>
  </property>
  <property fmtid="{D5CDD505-2E9C-101B-9397-08002B2CF9AE}" pid="5" name="CollabEmetteur">
    <vt:lpwstr>16;#dcom|5d454b4e-7aaa-470d-be17-032317e26456</vt:lpwstr>
  </property>
  <property fmtid="{D5CDD505-2E9C-101B-9397-08002B2CF9AE}" pid="6" name="I2ICODE">
    <vt:lpwstr>COLLAB</vt:lpwstr>
  </property>
  <property fmtid="{D5CDD505-2E9C-101B-9397-08002B2CF9AE}" pid="7" name="WebApplicationID">
    <vt:lpwstr>bb36ce6d-0f69-46d8-b0d4-d9bf5a87d995</vt:lpwstr>
  </property>
  <property fmtid="{D5CDD505-2E9C-101B-9397-08002B2CF9AE}" pid="8" name="I2ISITECODE">
    <vt:lpwstr/>
  </property>
</Properties>
</file>